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47"/>
  </p:notesMasterIdLst>
  <p:handoutMasterIdLst>
    <p:handoutMasterId r:id="rId48"/>
  </p:handoutMasterIdLst>
  <p:sldIdLst>
    <p:sldId id="535" r:id="rId3"/>
    <p:sldId id="536" r:id="rId4"/>
    <p:sldId id="570" r:id="rId5"/>
    <p:sldId id="527" r:id="rId6"/>
    <p:sldId id="571" r:id="rId7"/>
    <p:sldId id="588" r:id="rId8"/>
    <p:sldId id="589" r:id="rId9"/>
    <p:sldId id="590" r:id="rId10"/>
    <p:sldId id="591" r:id="rId11"/>
    <p:sldId id="592" r:id="rId12"/>
    <p:sldId id="574" r:id="rId13"/>
    <p:sldId id="521" r:id="rId14"/>
    <p:sldId id="531" r:id="rId15"/>
    <p:sldId id="532" r:id="rId16"/>
    <p:sldId id="538" r:id="rId17"/>
    <p:sldId id="539" r:id="rId18"/>
    <p:sldId id="540" r:id="rId19"/>
    <p:sldId id="541" r:id="rId20"/>
    <p:sldId id="417" r:id="rId21"/>
    <p:sldId id="533" r:id="rId22"/>
    <p:sldId id="578" r:id="rId23"/>
    <p:sldId id="469" r:id="rId24"/>
    <p:sldId id="544" r:id="rId25"/>
    <p:sldId id="562" r:id="rId26"/>
    <p:sldId id="550" r:id="rId27"/>
    <p:sldId id="553" r:id="rId28"/>
    <p:sldId id="563" r:id="rId29"/>
    <p:sldId id="565" r:id="rId30"/>
    <p:sldId id="567" r:id="rId31"/>
    <p:sldId id="566" r:id="rId32"/>
    <p:sldId id="564" r:id="rId33"/>
    <p:sldId id="568" r:id="rId34"/>
    <p:sldId id="569" r:id="rId35"/>
    <p:sldId id="576" r:id="rId36"/>
    <p:sldId id="577" r:id="rId37"/>
    <p:sldId id="579" r:id="rId38"/>
    <p:sldId id="580" r:id="rId39"/>
    <p:sldId id="581" r:id="rId40"/>
    <p:sldId id="274" r:id="rId41"/>
    <p:sldId id="582" r:id="rId42"/>
    <p:sldId id="583" r:id="rId43"/>
    <p:sldId id="584" r:id="rId44"/>
    <p:sldId id="587" r:id="rId45"/>
    <p:sldId id="586" r:id="rId46"/>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67" autoAdjust="0"/>
    <p:restoredTop sz="78012" autoAdjust="0"/>
  </p:normalViewPr>
  <p:slideViewPr>
    <p:cSldViewPr>
      <p:cViewPr varScale="1">
        <p:scale>
          <a:sx n="68" d="100"/>
          <a:sy n="68" d="100"/>
        </p:scale>
        <p:origin x="-2078" y="-77"/>
      </p:cViewPr>
      <p:guideLst>
        <p:guide orient="horz" pos="2160"/>
        <p:guide pos="2880"/>
      </p:guideLst>
    </p:cSldViewPr>
  </p:slideViewPr>
  <p:notesTextViewPr>
    <p:cViewPr>
      <p:scale>
        <a:sx n="100" d="100"/>
        <a:sy n="100" d="100"/>
      </p:scale>
      <p:origin x="0" y="0"/>
    </p:cViewPr>
  </p:notesTextViewPr>
  <p:notesViewPr>
    <p:cSldViewPr>
      <p:cViewPr varScale="1">
        <p:scale>
          <a:sx n="64" d="100"/>
          <a:sy n="64" d="100"/>
        </p:scale>
        <p:origin x="-1608" y="-91"/>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AB7E574-4BFE-41C6-8117-A2B78DD4442A}" type="datetimeFigureOut">
              <a:rPr lang="en-US" smtClean="0"/>
              <a:pPr/>
              <a:t>7/30/2013</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F46C3425-7E1A-4060-8ADF-E67FD37F79D5}" type="slidenum">
              <a:rPr lang="en-US" smtClean="0"/>
              <a:pPr/>
              <a:t>‹#›</a:t>
            </a:fld>
            <a:endParaRPr lang="en-US"/>
          </a:p>
        </p:txBody>
      </p:sp>
    </p:spTree>
    <p:extLst>
      <p:ext uri="{BB962C8B-B14F-4D97-AF65-F5344CB8AC3E}">
        <p14:creationId xmlns:p14="http://schemas.microsoft.com/office/powerpoint/2010/main" val="1283725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fontAlgn="auto">
              <a:spcBef>
                <a:spcPts val="0"/>
              </a:spcBef>
              <a:spcAft>
                <a:spcPts val="0"/>
              </a:spcAft>
              <a:defRPr sz="1200" smtClean="0">
                <a:latin typeface="+mn-lt"/>
              </a:defRPr>
            </a:lvl1pPr>
          </a:lstStyle>
          <a:p>
            <a:pPr>
              <a:defRPr/>
            </a:pPr>
            <a:fld id="{58BFA55B-E6B8-4A52-8F7F-9113BA9A45DF}" type="datetimeFigureOut">
              <a:rPr lang="en-US"/>
              <a:pPr>
                <a:defRPr/>
              </a:pPr>
              <a:t>7/30/2013</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pPr lvl="0"/>
            <a:endParaRPr lang="en-US" noProof="0" smtClean="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fontAlgn="auto">
              <a:spcBef>
                <a:spcPts val="0"/>
              </a:spcBef>
              <a:spcAft>
                <a:spcPts val="0"/>
              </a:spcAft>
              <a:defRPr sz="1200" smtClean="0">
                <a:latin typeface="+mn-lt"/>
              </a:defRPr>
            </a:lvl1pPr>
          </a:lstStyle>
          <a:p>
            <a:pPr>
              <a:defRPr/>
            </a:pPr>
            <a:fld id="{2A95D1F0-FEE0-4171-BBF6-AAD8D6D6DD91}" type="slidenum">
              <a:rPr lang="en-US"/>
              <a:pPr>
                <a:defRPr/>
              </a:pPr>
              <a:t>‹#›</a:t>
            </a:fld>
            <a:endParaRPr lang="en-US"/>
          </a:p>
        </p:txBody>
      </p:sp>
    </p:spTree>
    <p:extLst>
      <p:ext uri="{BB962C8B-B14F-4D97-AF65-F5344CB8AC3E}">
        <p14:creationId xmlns:p14="http://schemas.microsoft.com/office/powerpoint/2010/main" val="24340023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 typeface="Arial" pitchFamily="34" charset="0"/>
              <a:buChar char="•"/>
            </a:pPr>
            <a:endParaRPr lang="en-US" dirty="0"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1</a:t>
            </a:fld>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err="1" smtClean="0"/>
              <a:t>Tamaiko</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10</a:t>
            </a:fld>
            <a:endParaRPr lang="en-US"/>
          </a:p>
        </p:txBody>
      </p:sp>
    </p:spTree>
    <p:extLst>
      <p:ext uri="{BB962C8B-B14F-4D97-AF65-F5344CB8AC3E}">
        <p14:creationId xmlns:p14="http://schemas.microsoft.com/office/powerpoint/2010/main" val="4534869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smtClean="0"/>
              <a:t>Brooke</a:t>
            </a:r>
            <a:endParaRPr lang="en-US" sz="160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smtClean="0"/>
              <a:t>Brooke</a:t>
            </a:r>
            <a:endParaRPr lang="en-US" sz="160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15</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endParaRPr lang="en-GB"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16</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endParaRPr lang="en-GB"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James &amp; Brooke</a:t>
            </a:r>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2</a:t>
            </a:fld>
            <a:endParaRPr 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James</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r>
              <a:rPr lang="en-US" sz="1600" dirty="0" smtClean="0"/>
              <a:t>Brooke</a:t>
            </a:r>
            <a:endParaRPr lang="en-US" sz="1600" dirty="0"/>
          </a:p>
          <a:p>
            <a:pPr marL="171707" indent="-171707">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r>
              <a:rPr lang="en-US" sz="1600" dirty="0" smtClean="0"/>
              <a:t>Brooke</a:t>
            </a:r>
            <a:endParaRPr lang="en-US" sz="1600" dirty="0"/>
          </a:p>
          <a:p>
            <a:pPr marL="171707" indent="-171707">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600" dirty="0" smtClean="0"/>
              <a:t>James &amp; 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98713" y="698500"/>
            <a:ext cx="2225675" cy="1670050"/>
          </a:xfrm>
        </p:spPr>
      </p:sp>
      <p:sp>
        <p:nvSpPr>
          <p:cNvPr id="3" name="Notes Placeholder 2"/>
          <p:cNvSpPr>
            <a:spLocks noGrp="1"/>
          </p:cNvSpPr>
          <p:nvPr>
            <p:ph type="body" idx="1"/>
          </p:nvPr>
        </p:nvSpPr>
        <p:spPr>
          <a:xfrm>
            <a:off x="311151" y="2520951"/>
            <a:ext cx="6400800" cy="6089968"/>
          </a:xfrm>
        </p:spPr>
        <p:txBody>
          <a:bodyPr>
            <a:normAutofit/>
          </a:bodyPr>
          <a:lstStyle/>
          <a:p>
            <a:pPr marL="0" indent="0">
              <a:buFont typeface="Arial" pitchFamily="34" charset="0"/>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98713" y="698500"/>
            <a:ext cx="2225675" cy="1670050"/>
          </a:xfrm>
        </p:spPr>
      </p:sp>
      <p:sp>
        <p:nvSpPr>
          <p:cNvPr id="3" name="Notes Placeholder 2"/>
          <p:cNvSpPr>
            <a:spLocks noGrp="1"/>
          </p:cNvSpPr>
          <p:nvPr>
            <p:ph type="body" idx="1"/>
          </p:nvPr>
        </p:nvSpPr>
        <p:spPr>
          <a:xfrm>
            <a:off x="311151" y="2520951"/>
            <a:ext cx="6400800" cy="6089968"/>
          </a:xfrm>
        </p:spPr>
        <p:txBody>
          <a:bodyPr>
            <a:normAutofit/>
          </a:bodyPr>
          <a:lstStyle/>
          <a:p>
            <a:pPr marL="0" indent="0">
              <a:buFont typeface="Arial" pitchFamily="34" charset="0"/>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Tamaiko</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a:t>
            </a:fld>
            <a:endParaRPr lang="en-US"/>
          </a:p>
        </p:txBody>
      </p:sp>
    </p:spTree>
    <p:extLst>
      <p:ext uri="{BB962C8B-B14F-4D97-AF65-F5344CB8AC3E}">
        <p14:creationId xmlns:p14="http://schemas.microsoft.com/office/powerpoint/2010/main" val="34379649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err="1" smtClean="0"/>
              <a:t>Tamaiko</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8</a:t>
            </a:fld>
            <a:endParaRPr lang="en-US"/>
          </a:p>
        </p:txBody>
      </p:sp>
    </p:spTree>
    <p:extLst>
      <p:ext uri="{BB962C8B-B14F-4D97-AF65-F5344CB8AC3E}">
        <p14:creationId xmlns:p14="http://schemas.microsoft.com/office/powerpoint/2010/main" val="39769406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err="1" smtClean="0"/>
              <a:t>Tamaiko</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9</a:t>
            </a:fld>
            <a:endParaRPr lang="en-US"/>
          </a:p>
        </p:txBody>
      </p:sp>
    </p:spTree>
    <p:extLst>
      <p:ext uri="{BB962C8B-B14F-4D97-AF65-F5344CB8AC3E}">
        <p14:creationId xmlns:p14="http://schemas.microsoft.com/office/powerpoint/2010/main" val="3329192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455722-A9B4-4540-80DC-D13700BA2660}" type="datetimeFigureOut">
              <a:rPr lang="en-US"/>
              <a:pPr>
                <a:defRPr/>
              </a:pPr>
              <a:t>7/30/2013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7D3F07CB-545B-4FAC-B891-1A08A2F46C3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3816B7-0D84-4394-A043-0DCB5CE3AA5C}" type="datetimeFigureOut">
              <a:rPr lang="en-US"/>
              <a:pPr>
                <a:defRPr/>
              </a:pPr>
              <a:t>7/30/2013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CD807065-8CE4-4038-BC35-61F26DB01A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012BF-B209-4445-A89E-7FB2872DF2C2}" type="datetimeFigureOut">
              <a:rPr lang="en-US"/>
              <a:pPr>
                <a:defRPr/>
              </a:pPr>
              <a:t>7/30/2013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06CBF901-778F-42D2-96F1-EE232143EF75}"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pPr>
              <a:defRPr/>
            </a:pPr>
            <a:fld id="{2D455722-A9B4-4540-80DC-D13700BA2660}" type="datetimeFigureOut">
              <a:rPr lang="en-US" smtClean="0"/>
              <a:pPr>
                <a:defRPr/>
              </a:pPr>
              <a:t>7/30/2013</a:t>
            </a:fld>
            <a:endParaRPr lang="en-US"/>
          </a:p>
        </p:txBody>
      </p:sp>
      <p:sp>
        <p:nvSpPr>
          <p:cNvPr id="16" name="Slide Number Placeholder 15"/>
          <p:cNvSpPr>
            <a:spLocks noGrp="1"/>
          </p:cNvSpPr>
          <p:nvPr>
            <p:ph type="sldNum" sz="quarter" idx="11"/>
          </p:nvPr>
        </p:nvSpPr>
        <p:spPr/>
        <p:txBody>
          <a:bodyPr/>
          <a:lstStyle/>
          <a:p>
            <a:pPr>
              <a:defRPr/>
            </a:pPr>
            <a:fld id="{7D3F07CB-545B-4FAC-B891-1A08A2F46C36}" type="slidenum">
              <a:rPr lang="en-US" smtClean="0"/>
              <a:pPr>
                <a:defRPr/>
              </a:pPr>
              <a:t>‹#›</a:t>
            </a:fld>
            <a:endParaRPr lang="en-US"/>
          </a:p>
        </p:txBody>
      </p:sp>
      <p:sp>
        <p:nvSpPr>
          <p:cNvPr id="17" name="Footer Placeholder 16"/>
          <p:cNvSpPr>
            <a:spLocks noGrp="1"/>
          </p:cNvSpPr>
          <p:nvPr>
            <p:ph type="ftr" sz="quarter" idx="12"/>
          </p:nvPr>
        </p:nvSpPr>
        <p:spPr/>
        <p:txBody>
          <a:bodyPr/>
          <a:lstStyle/>
          <a:p>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pPr>
              <a:defRPr/>
            </a:pPr>
            <a:fld id="{50DEA37E-02F4-436F-B890-43226EA9BC48}" type="datetimeFigureOut">
              <a:rPr lang="en-US" smtClean="0"/>
              <a:pPr>
                <a:defRPr/>
              </a:pPr>
              <a:t>7/30/2013</a:t>
            </a:fld>
            <a:endParaRPr lang="en-US"/>
          </a:p>
        </p:txBody>
      </p:sp>
      <p:sp>
        <p:nvSpPr>
          <p:cNvPr id="15" name="Slide Number Placeholder 14"/>
          <p:cNvSpPr>
            <a:spLocks noGrp="1"/>
          </p:cNvSpPr>
          <p:nvPr>
            <p:ph type="sldNum" sz="quarter" idx="15"/>
          </p:nvPr>
        </p:nvSpPr>
        <p:spPr/>
        <p:txBody>
          <a:bodyPr/>
          <a:lstStyle>
            <a:lvl1pPr algn="ctr">
              <a:defRPr/>
            </a:lvl1pPr>
          </a:lstStyle>
          <a:p>
            <a:pPr>
              <a:defRPr/>
            </a:pPr>
            <a:fld id="{6D1DF973-4913-44A9-9C34-A61CF21E5BFD}" type="slidenum">
              <a:rPr lang="en-US" smtClean="0"/>
              <a:pPr>
                <a:defRPr/>
              </a:pPr>
              <a:t>‹#›</a:t>
            </a:fld>
            <a:endParaRPr lang="en-US"/>
          </a:p>
        </p:txBody>
      </p:sp>
      <p:sp>
        <p:nvSpPr>
          <p:cNvPr id="16" name="Footer Placeholder 15"/>
          <p:cNvSpPr>
            <a:spLocks noGrp="1"/>
          </p:cNvSpPr>
          <p:nvPr>
            <p:ph type="ftr" sz="quarter" idx="16"/>
          </p:nvPr>
        </p:nvSpPr>
        <p:spPr/>
        <p:txBody>
          <a:bodyPr/>
          <a:lstStyle/>
          <a:p>
            <a:endParaRPr kumimoji="0"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9B13896-3AA0-4CBF-85BE-631E084B481C}" type="datetimeFigureOut">
              <a:rPr lang="en-US" smtClean="0"/>
              <a:pPr>
                <a:defRPr/>
              </a:pPr>
              <a:t>7/30/2013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defRPr/>
            </a:pPr>
            <a:fld id="{BFD4266F-16A2-4AC8-BB72-898D524891FD}" type="slidenum">
              <a:rPr lang="en-US" smtClean="0"/>
              <a:pPr>
                <a:defRPr/>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a:defRPr/>
            </a:pPr>
            <a:fld id="{8C89684E-17FA-4239-9274-27CFEAB3FE03}" type="datetimeFigureOut">
              <a:rPr lang="en-US" smtClean="0"/>
              <a:pPr>
                <a:defRPr/>
              </a:pPr>
              <a:t>7/30/2013</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pPr>
              <a:defRPr/>
            </a:pPr>
            <a:fld id="{C3D409FD-1D34-4EA1-B4AC-9E903D4A81B0}" type="slidenum">
              <a:rPr lang="en-US" smtClean="0"/>
              <a:pPr>
                <a:defRPr/>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pPr>
              <a:defRPr/>
            </a:pPr>
            <a:fld id="{541A8B44-C7F6-48F5-9D01-AE3DE2A37F54}" type="slidenum">
              <a:rPr lang="en-US" smtClean="0"/>
              <a:pPr>
                <a:defRPr/>
              </a:pPr>
              <a:t>‹#›</a:t>
            </a:fld>
            <a:endParaRPr lang="en-US"/>
          </a:p>
        </p:txBody>
      </p:sp>
      <p:sp>
        <p:nvSpPr>
          <p:cNvPr id="8" name="Footer Placeholder 7"/>
          <p:cNvSpPr>
            <a:spLocks noGrp="1"/>
          </p:cNvSpPr>
          <p:nvPr>
            <p:ph type="ftr" sz="quarter" idx="11"/>
          </p:nvPr>
        </p:nvSpPr>
        <p:spPr/>
        <p:txBody>
          <a:bodyPr/>
          <a:lstStyle/>
          <a:p>
            <a:endParaRPr kumimoji="0" lang="en-US"/>
          </a:p>
        </p:txBody>
      </p:sp>
      <p:sp>
        <p:nvSpPr>
          <p:cNvPr id="7" name="Date Placeholder 6"/>
          <p:cNvSpPr>
            <a:spLocks noGrp="1"/>
          </p:cNvSpPr>
          <p:nvPr>
            <p:ph type="dt" sz="half" idx="10"/>
          </p:nvPr>
        </p:nvSpPr>
        <p:spPr/>
        <p:txBody>
          <a:bodyPr/>
          <a:lstStyle/>
          <a:p>
            <a:pPr>
              <a:defRPr/>
            </a:pPr>
            <a:fld id="{08C10DB1-01DA-48AB-9F99-ED40CAF55822}" type="datetimeFigureOut">
              <a:rPr lang="en-US" smtClean="0"/>
              <a:pPr>
                <a:defRPr/>
              </a:pPr>
              <a:t>7/30/2013</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3B18A3CD-D1C9-4338-ABAD-0400F9611BF0}" type="datetimeFigureOut">
              <a:rPr lang="en-US" smtClean="0"/>
              <a:pPr>
                <a:defRPr/>
              </a:pPr>
              <a:t>7/30/2013</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pPr>
              <a:defRPr/>
            </a:pPr>
            <a:fld id="{F3BA01B3-E892-48D1-AF7E-F96D70C8AE09}" type="slidenum">
              <a:rPr lang="en-US" smtClean="0"/>
              <a:pPr>
                <a:defRPr/>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59BEC5DE-46E0-4CDD-A166-C18890698598}" type="datetimeFigureOut">
              <a:rPr lang="en-US" smtClean="0"/>
              <a:pPr>
                <a:defRPr/>
              </a:pPr>
              <a:t>7/30/2013</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pPr>
              <a:defRPr/>
            </a:pPr>
            <a:fld id="{5BB03018-FBDC-4249-B70B-B943AF8D9550}" type="slidenum">
              <a:rPr lang="en-US" smtClean="0"/>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pPr>
              <a:defRPr/>
            </a:pPr>
            <a:fld id="{E6EC98BA-D25F-4645-A181-4814D9AEB050}" type="datetimeFigureOut">
              <a:rPr lang="en-US" smtClean="0"/>
              <a:pPr>
                <a:defRPr/>
              </a:pPr>
              <a:t>7/30/2013</a:t>
            </a:fld>
            <a:endParaRPr lang="en-US"/>
          </a:p>
        </p:txBody>
      </p:sp>
      <p:sp>
        <p:nvSpPr>
          <p:cNvPr id="9" name="Slide Number Placeholder 8"/>
          <p:cNvSpPr>
            <a:spLocks noGrp="1"/>
          </p:cNvSpPr>
          <p:nvPr>
            <p:ph type="sldNum" sz="quarter" idx="15"/>
          </p:nvPr>
        </p:nvSpPr>
        <p:spPr/>
        <p:txBody>
          <a:bodyPr/>
          <a:lstStyle/>
          <a:p>
            <a:pPr>
              <a:defRPr/>
            </a:pPr>
            <a:fld id="{3F866AFF-E9D9-443A-923A-85F266772606}" type="slidenum">
              <a:rPr lang="en-US" smtClean="0"/>
              <a:pPr>
                <a:defRPr/>
              </a:pPr>
              <a:t>‹#›</a:t>
            </a:fld>
            <a:endParaRPr lang="en-US"/>
          </a:p>
        </p:txBody>
      </p:sp>
      <p:sp>
        <p:nvSpPr>
          <p:cNvPr id="10" name="Footer Placeholder 9"/>
          <p:cNvSpPr>
            <a:spLocks noGrp="1"/>
          </p:cNvSpPr>
          <p:nvPr>
            <p:ph type="ftr" sz="quarter" idx="16"/>
          </p:nvPr>
        </p:nvSpPr>
        <p:spPr/>
        <p:txBody>
          <a:bodyPr/>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EA37E-02F4-436F-B890-43226EA9BC48}" type="datetimeFigureOut">
              <a:rPr lang="en-US"/>
              <a:pPr>
                <a:defRPr/>
              </a:pPr>
              <a:t>7/30/2013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6D1DF973-4913-44A9-9C34-A61CF21E5BFD}"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pPr>
              <a:defRPr/>
            </a:pPr>
            <a:fld id="{63C8E991-BE1E-4D08-BF69-14E62227E662}" type="datetimeFigureOut">
              <a:rPr lang="en-US" smtClean="0"/>
              <a:pPr>
                <a:defRPr/>
              </a:pPr>
              <a:t>7/30/2013</a:t>
            </a:fld>
            <a:endParaRPr lang="en-US"/>
          </a:p>
        </p:txBody>
      </p:sp>
      <p:sp>
        <p:nvSpPr>
          <p:cNvPr id="9" name="Slide Number Placeholder 8"/>
          <p:cNvSpPr>
            <a:spLocks noGrp="1"/>
          </p:cNvSpPr>
          <p:nvPr>
            <p:ph type="sldNum" sz="quarter" idx="11"/>
          </p:nvPr>
        </p:nvSpPr>
        <p:spPr/>
        <p:txBody>
          <a:bodyPr/>
          <a:lstStyle/>
          <a:p>
            <a:pPr>
              <a:defRPr/>
            </a:pPr>
            <a:fld id="{D2010406-228F-4845-A5BA-BC6CB642788F}" type="slidenum">
              <a:rPr lang="en-US" smtClean="0"/>
              <a:pPr>
                <a:defRPr/>
              </a:pPr>
              <a:t>‹#›</a:t>
            </a:fld>
            <a:endParaRPr lang="en-US"/>
          </a:p>
        </p:txBody>
      </p:sp>
      <p:sp>
        <p:nvSpPr>
          <p:cNvPr id="10" name="Footer Placeholder 9"/>
          <p:cNvSpPr>
            <a:spLocks noGrp="1"/>
          </p:cNvSpPr>
          <p:nvPr>
            <p:ph type="ftr" sz="quarter" idx="12"/>
          </p:nvPr>
        </p:nvSpPr>
        <p:spPr/>
        <p:txBody>
          <a:bodyPr/>
          <a:lstStyle/>
          <a:p>
            <a:endParaRPr kumimoji="0"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F03816B7-0D84-4394-A043-0DCB5CE3AA5C}" type="datetimeFigureOut">
              <a:rPr lang="en-US" smtClean="0"/>
              <a:pPr>
                <a:defRPr/>
              </a:pPr>
              <a:t>7/30/2013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defRPr/>
            </a:pPr>
            <a:fld id="{CD807065-8CE4-4038-BC35-61F26DB01A12}" type="slidenum">
              <a:rPr lang="en-US" smtClean="0"/>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50D012BF-B209-4445-A89E-7FB2872DF2C2}" type="datetimeFigureOut">
              <a:rPr lang="en-US" smtClean="0"/>
              <a:pPr>
                <a:defRPr/>
              </a:pPr>
              <a:t>7/30/2013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defRPr/>
            </a:pPr>
            <a:fld id="{06CBF901-778F-42D2-96F1-EE232143EF75}"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B13896-3AA0-4CBF-85BE-631E084B481C}" type="datetimeFigureOut">
              <a:rPr lang="en-US"/>
              <a:pPr>
                <a:defRPr/>
              </a:pPr>
              <a:t>7/30/2013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BFD4266F-16A2-4AC8-BB72-898D524891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C89684E-17FA-4239-9274-27CFEAB3FE03}" type="datetimeFigureOut">
              <a:rPr lang="en-US"/>
              <a:pPr>
                <a:defRPr/>
              </a:pPr>
              <a:t>7/30/2013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C3D409FD-1D34-4EA1-B4AC-9E903D4A81B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C10DB1-01DA-48AB-9F99-ED40CAF55822}" type="datetimeFigureOut">
              <a:rPr lang="en-US"/>
              <a:pPr>
                <a:defRPr/>
              </a:pPr>
              <a:t>7/30/2013</a:t>
            </a:fld>
            <a:endParaRPr lang="en-US"/>
          </a:p>
        </p:txBody>
      </p:sp>
      <p:sp>
        <p:nvSpPr>
          <p:cNvPr id="8" name="Slide Number Placeholder 5"/>
          <p:cNvSpPr>
            <a:spLocks noGrp="1"/>
          </p:cNvSpPr>
          <p:nvPr>
            <p:ph type="sldNum" sz="quarter" idx="11"/>
          </p:nvPr>
        </p:nvSpPr>
        <p:spPr/>
        <p:txBody>
          <a:bodyPr/>
          <a:lstStyle>
            <a:lvl1pPr>
              <a:defRPr/>
            </a:lvl1pPr>
          </a:lstStyle>
          <a:p>
            <a:pPr>
              <a:defRPr/>
            </a:pPr>
            <a:fld id="{541A8B44-C7F6-48F5-9D01-AE3DE2A37F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B18A3CD-D1C9-4338-ABAD-0400F9611BF0}" type="datetimeFigureOut">
              <a:rPr lang="en-US"/>
              <a:pPr>
                <a:defRPr/>
              </a:pPr>
              <a:t>7/30/2013</a:t>
            </a:fld>
            <a:endParaRPr lang="en-US"/>
          </a:p>
        </p:txBody>
      </p:sp>
      <p:sp>
        <p:nvSpPr>
          <p:cNvPr id="4" name="Slide Number Placeholder 5"/>
          <p:cNvSpPr>
            <a:spLocks noGrp="1"/>
          </p:cNvSpPr>
          <p:nvPr>
            <p:ph type="sldNum" sz="quarter" idx="11"/>
          </p:nvPr>
        </p:nvSpPr>
        <p:spPr/>
        <p:txBody>
          <a:bodyPr/>
          <a:lstStyle>
            <a:lvl1pPr>
              <a:defRPr/>
            </a:lvl1pPr>
          </a:lstStyle>
          <a:p>
            <a:pPr>
              <a:defRPr/>
            </a:pPr>
            <a:fld id="{F3BA01B3-E892-48D1-AF7E-F96D70C8AE0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BEC5DE-46E0-4CDD-A166-C18890698598}" type="datetimeFigureOut">
              <a:rPr lang="en-US"/>
              <a:pPr>
                <a:defRPr/>
              </a:pPr>
              <a:t>7/30/2013</a:t>
            </a:fld>
            <a:endParaRPr lang="en-US"/>
          </a:p>
        </p:txBody>
      </p:sp>
      <p:sp>
        <p:nvSpPr>
          <p:cNvPr id="3" name="Slide Number Placeholder 5"/>
          <p:cNvSpPr>
            <a:spLocks noGrp="1"/>
          </p:cNvSpPr>
          <p:nvPr>
            <p:ph type="sldNum" sz="quarter" idx="11"/>
          </p:nvPr>
        </p:nvSpPr>
        <p:spPr/>
        <p:txBody>
          <a:bodyPr/>
          <a:lstStyle>
            <a:lvl1pPr>
              <a:defRPr/>
            </a:lvl1pPr>
          </a:lstStyle>
          <a:p>
            <a:pPr>
              <a:defRPr/>
            </a:pPr>
            <a:fld id="{5BB03018-FBDC-4249-B70B-B943AF8D955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EC98BA-D25F-4645-A181-4814D9AEB050}" type="datetimeFigureOut">
              <a:rPr lang="en-US"/>
              <a:pPr>
                <a:defRPr/>
              </a:pPr>
              <a:t>7/30/2013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3F866AFF-E9D9-443A-923A-85F26677260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C8E991-BE1E-4D08-BF69-14E62227E662}" type="datetimeFigureOut">
              <a:rPr lang="en-US"/>
              <a:pPr>
                <a:defRPr/>
              </a:pPr>
              <a:t>7/30/2013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D2010406-228F-4845-A5BA-BC6CB642788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C9C4ACAD-39EC-4D44-8A87-53D2DB3E8137}" type="datetimeFigureOut">
              <a:rPr lang="en-US"/>
              <a:pPr>
                <a:defRPr/>
              </a:pPr>
              <a:t>7/30/2013</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177AB964-1A21-4543-97AC-CDD79CDC97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a:defRPr/>
            </a:pPr>
            <a:fld id="{C9C4ACAD-39EC-4D44-8A87-53D2DB3E8137}" type="datetimeFigureOut">
              <a:rPr lang="en-US" smtClean="0"/>
              <a:pPr>
                <a:defRPr/>
              </a:pPr>
              <a:t>7/30/2013</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kumimoji="0"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a:defRPr/>
            </a:pPr>
            <a:fld id="{177AB964-1A21-4543-97AC-CDD79CDC9751}" type="slidenum">
              <a:rPr lang="en-US" smtClean="0"/>
              <a:pPr>
                <a:defRPr/>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7"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hyperlink" Target="mailto:bkline@doe.k12.ga.us" TargetMode="External"/><Relationship Id="rId4" Type="http://schemas.openxmlformats.org/officeDocument/2006/relationships/hyperlink" Target="mailto:jpratt@doe.k12.ga.u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www.cgcs.org/Page/244" TargetMode="Externa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hyperlink" Target="http://www.achievethecore.org/leadership-tools-common-core/parent-resources/" TargetMode="Externa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hyperlink" Target="http://www.achievethecore.org/leadership-tools-common-core/parent-resources/" TargetMode="Externa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image" Target="../media/image15.jpg"/></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130.png"/><Relationship Id="rId4" Type="http://schemas.openxmlformats.org/officeDocument/2006/relationships/image" Target="../media/image18.jpg"/></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hyperlink" Target="mailto:jpratt@doe.k12.ga.u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hyperlink" Target="mailto:bkline@doe.k12.ga.u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hyperlink" Target="https://www.teachingchannel.org/videos/class-warm-up-routine" TargetMode="Externa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3.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6.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4.jpeg"/></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3.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4.jpeg"/></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130.png"/><Relationship Id="rId4" Type="http://schemas.openxmlformats.org/officeDocument/2006/relationships/image" Target="../media/image18.jpg"/></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280.png"/><Relationship Id="rId4" Type="http://schemas.openxmlformats.org/officeDocument/2006/relationships/image" Target="../media/image18.jpg"/></Relationships>
</file>

<file path=ppt/slides/_rels/slide36.xml.rels><?xml version="1.0" encoding="UTF-8" standalone="yes"?>
<Relationships xmlns="http://schemas.openxmlformats.org/package/2006/relationships"><Relationship Id="rId3" Type="http://schemas.openxmlformats.org/officeDocument/2006/relationships/hyperlink" Target="http://www.gadoe.org/External-Affairs-and-Policy/communications/Pages/PressReleaseDetails.aspx?PressView=default&amp;pid=123"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hyperlink" Target="http://www.gadoe.org/External-Affairs-and-Policy/communications/Pages/PressReleaseDetails.aspx?PressView=default&amp;pid=123"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ccgpsmathematics9-10.wikispaces.com/" TargetMode="Externa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8" Type="http://schemas.openxmlformats.org/officeDocument/2006/relationships/hyperlink" Target="http://commoncoretools.me/" TargetMode="External"/><Relationship Id="rId13" Type="http://schemas.openxmlformats.org/officeDocument/2006/relationships/hyperlink" Target="http://www.ccsstoolbox.org/" TargetMode="External"/><Relationship Id="rId3" Type="http://schemas.openxmlformats.org/officeDocument/2006/relationships/hyperlink" Target="http://bit.ly/RwWTdc" TargetMode="External"/><Relationship Id="rId7" Type="http://schemas.openxmlformats.org/officeDocument/2006/relationships/hyperlink" Target="http://www.corestandards.org/" TargetMode="External"/><Relationship Id="rId12" Type="http://schemas.openxmlformats.org/officeDocument/2006/relationships/hyperlink" Target="http://illustrativemathematics.org/" TargetMode="External"/><Relationship Id="rId17" Type="http://schemas.openxmlformats.org/officeDocument/2006/relationships/image" Target="../media/image4.jpeg"/><Relationship Id="rId2" Type="http://schemas.openxmlformats.org/officeDocument/2006/relationships/notesSlide" Target="../notesSlides/notesSlide40.xml"/><Relationship Id="rId16" Type="http://schemas.openxmlformats.org/officeDocument/2006/relationships/hyperlink" Target="http://bit.ly/OoyaK5" TargetMode="External"/><Relationship Id="rId1" Type="http://schemas.openxmlformats.org/officeDocument/2006/relationships/slideLayout" Target="../slideLayouts/slideLayout1.xml"/><Relationship Id="rId6" Type="http://schemas.openxmlformats.org/officeDocument/2006/relationships/hyperlink" Target="http://www.ccsstoolbox.com/" TargetMode="External"/><Relationship Id="rId11" Type="http://schemas.openxmlformats.org/officeDocument/2006/relationships/hyperlink" Target="http://www.map.mathshell.org.uk/materials/index.php" TargetMode="External"/><Relationship Id="rId5" Type="http://schemas.openxmlformats.org/officeDocument/2006/relationships/hyperlink" Target="http://www.illustrativemathematics.org/" TargetMode="External"/><Relationship Id="rId15" Type="http://schemas.openxmlformats.org/officeDocument/2006/relationships/hyperlink" Target="http://www.parcconline.org/" TargetMode="External"/><Relationship Id="rId10" Type="http://schemas.openxmlformats.org/officeDocument/2006/relationships/hyperlink" Target="http://learnzillion.com/" TargetMode="External"/><Relationship Id="rId4" Type="http://schemas.openxmlformats.org/officeDocument/2006/relationships/hyperlink" Target="http://bit.ly/yyhvtc" TargetMode="External"/><Relationship Id="rId9" Type="http://schemas.openxmlformats.org/officeDocument/2006/relationships/hyperlink" Target="http://bit.ly/URwOFT" TargetMode="External"/><Relationship Id="rId14" Type="http://schemas.openxmlformats.org/officeDocument/2006/relationships/hyperlink" Target="http://www.smarterbalanced.org/smarter-balanced-assessments/" TargetMode="External"/></Relationships>
</file>

<file path=ppt/slides/_rels/slide41.xml.rels><?xml version="1.0" encoding="UTF-8" standalone="yes"?>
<Relationships xmlns="http://schemas.openxmlformats.org/package/2006/relationships"><Relationship Id="rId8" Type="http://schemas.openxmlformats.org/officeDocument/2006/relationships/hyperlink" Target="http://blog.mrmeyer.com/" TargetMode="External"/><Relationship Id="rId3" Type="http://schemas.openxmlformats.org/officeDocument/2006/relationships/hyperlink" Target="http://www.insidemathematics.org/" TargetMode="External"/><Relationship Id="rId7" Type="http://schemas.openxmlformats.org/officeDocument/2006/relationships/hyperlink" Target="http://bit.ly/cGZlce" TargetMode="External"/><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hyperlink" Target="http://www.teachingchannel.org/" TargetMode="External"/><Relationship Id="rId11" Type="http://schemas.openxmlformats.org/officeDocument/2006/relationships/image" Target="../media/image4.jpeg"/><Relationship Id="rId5" Type="http://schemas.openxmlformats.org/officeDocument/2006/relationships/hyperlink" Target="http://www.edutopia.org/" TargetMode="External"/><Relationship Id="rId10" Type="http://schemas.openxmlformats.org/officeDocument/2006/relationships/hyperlink" Target="http://blog.recursiveprocess.com/tag/wcydwt/" TargetMode="External"/><Relationship Id="rId4" Type="http://schemas.openxmlformats.org/officeDocument/2006/relationships/hyperlink" Target="http://www.learner.org/index.html" TargetMode="External"/><Relationship Id="rId9" Type="http://schemas.openxmlformats.org/officeDocument/2006/relationships/hyperlink" Target="http://mrpiccmath.weebly.com/3-acts.html"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2.xml"/><Relationship Id="rId1" Type="http://schemas.openxmlformats.org/officeDocument/2006/relationships/slideLayout" Target="../slideLayouts/slideLayout1.xml"/><Relationship Id="rId5" Type="http://schemas.openxmlformats.org/officeDocument/2006/relationships/hyperlink" Target="http://www.illustrativemathematics.org/" TargetMode="External"/><Relationship Id="rId4" Type="http://schemas.openxmlformats.org/officeDocument/2006/relationships/image" Target="../media/image4.jpeg"/></Relationships>
</file>

<file path=ppt/slides/_rels/slide4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3.xml"/><Relationship Id="rId1" Type="http://schemas.openxmlformats.org/officeDocument/2006/relationships/slideLayout" Target="../slideLayouts/slideLayout1.xml"/><Relationship Id="rId5" Type="http://schemas.openxmlformats.org/officeDocument/2006/relationships/image" Target="../media/image32.jpg"/><Relationship Id="rId4" Type="http://schemas.openxmlformats.org/officeDocument/2006/relationships/hyperlink" Target="http://www.illustrativemathematics.org/"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ccgpsmathematics9-12.wikispaces.com/" TargetMode="External"/><Relationship Id="rId7" Type="http://schemas.openxmlformats.org/officeDocument/2006/relationships/image" Target="../media/image4.jpeg"/><Relationship Id="rId2" Type="http://schemas.openxmlformats.org/officeDocument/2006/relationships/notesSlide" Target="../notesSlides/notesSlide44.xml"/><Relationship Id="rId1" Type="http://schemas.openxmlformats.org/officeDocument/2006/relationships/slideLayout" Target="../slideLayouts/slideLayout4.xml"/><Relationship Id="rId6" Type="http://schemas.openxmlformats.org/officeDocument/2006/relationships/hyperlink" Target="mailto:jpratt@doe.k12.ga.us" TargetMode="External"/><Relationship Id="rId5" Type="http://schemas.openxmlformats.org/officeDocument/2006/relationships/hyperlink" Target="mailto:bkline@doe.k12.ga.us" TargetMode="External"/><Relationship Id="rId4" Type="http://schemas.openxmlformats.org/officeDocument/2006/relationships/hyperlink" Target="https://www.georgiastandards.org/Common-Core/Pages/Math.aspx"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052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Accelerated Analytic Geometry B/Advanced Algebra</a:t>
            </a:r>
            <a:br>
              <a:rPr lang="en-US" sz="3200" dirty="0" smtClean="0"/>
            </a:br>
            <a:r>
              <a:rPr lang="en-US" sz="3200" dirty="0" smtClean="0"/>
              <a:t>Unit 2: Quadratic Function</a:t>
            </a:r>
            <a:r>
              <a:rPr lang="en-US" sz="4000" dirty="0" smtClean="0"/>
              <a:t/>
            </a:r>
            <a:br>
              <a:rPr lang="en-US" sz="4000" dirty="0" smtClean="0"/>
            </a:br>
            <a:r>
              <a:rPr lang="en-US" sz="2400" dirty="0" smtClean="0"/>
              <a:t>July 31, 2013</a:t>
            </a:r>
          </a:p>
        </p:txBody>
      </p:sp>
      <p:sp>
        <p:nvSpPr>
          <p:cNvPr id="3" name="Subtitle 2"/>
          <p:cNvSpPr>
            <a:spLocks noGrp="1"/>
          </p:cNvSpPr>
          <p:nvPr>
            <p:ph type="subTitle" idx="1"/>
          </p:nvPr>
        </p:nvSpPr>
        <p:spPr>
          <a:xfrm>
            <a:off x="457200" y="3733800"/>
            <a:ext cx="8305800" cy="2590800"/>
          </a:xfrm>
        </p:spPr>
        <p:txBody>
          <a:bodyPr rtlCol="0">
            <a:noAutofit/>
          </a:bodyPr>
          <a:lstStyle/>
          <a:p>
            <a:pPr fontAlgn="auto">
              <a:spcAft>
                <a:spcPts val="0"/>
              </a:spcAft>
              <a:defRPr/>
            </a:pPr>
            <a:r>
              <a:rPr lang="en-US" sz="2800" b="1" dirty="0" smtClean="0">
                <a:solidFill>
                  <a:schemeClr val="tx1"/>
                </a:solidFill>
                <a:cs typeface="Times New Roman" pitchFamily="18" charset="0"/>
              </a:rPr>
              <a:t>Session will be begin at 8:00 am</a:t>
            </a:r>
          </a:p>
          <a:p>
            <a:pPr fontAlgn="auto">
              <a:spcAft>
                <a:spcPts val="0"/>
              </a:spcAft>
              <a:defRPr/>
            </a:pPr>
            <a:r>
              <a:rPr lang="en-US" sz="2000" b="1" dirty="0" smtClean="0">
                <a:solidFill>
                  <a:schemeClr val="tx1"/>
                </a:solidFill>
                <a:cs typeface="Times New Roman" pitchFamily="18" charset="0"/>
              </a:rPr>
              <a:t>While you are waiting, please do the following:</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Configure your microphone and speakers by going to:</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Tools – Audio – Audio setup wizard</a:t>
            </a:r>
          </a:p>
          <a:p>
            <a:pPr fontAlgn="auto">
              <a:spcAft>
                <a:spcPts val="0"/>
              </a:spcAft>
              <a:defRPr/>
            </a:pPr>
            <a:r>
              <a:rPr lang="en-US" sz="2000" b="1" dirty="0" smtClean="0">
                <a:solidFill>
                  <a:schemeClr val="tx1"/>
                </a:solidFill>
              </a:rPr>
              <a:t>Document downloads:</a:t>
            </a:r>
            <a:br>
              <a:rPr lang="en-US" sz="2000" b="1" dirty="0" smtClean="0">
                <a:solidFill>
                  <a:schemeClr val="tx1"/>
                </a:solidFill>
              </a:rPr>
            </a:br>
            <a:r>
              <a:rPr lang="en-US" sz="2000" b="1" dirty="0" smtClean="0">
                <a:solidFill>
                  <a:schemeClr val="tx1"/>
                </a:solidFill>
              </a:rPr>
              <a:t>When you are prompted to download a document, please choose or create the folder to which the document should be saved, so that you may retrieve it later</a:t>
            </a:r>
            <a:r>
              <a:rPr lang="en-US" sz="2000" dirty="0" smtClean="0">
                <a:solidFill>
                  <a:schemeClr val="tx1"/>
                </a:solidFill>
              </a:rPr>
              <a:t>.</a:t>
            </a:r>
            <a:r>
              <a:rPr lang="en-US" sz="2000" dirty="0" smtClean="0">
                <a:solidFill>
                  <a:schemeClr val="tx1"/>
                </a:solidFill>
                <a:latin typeface="Times New Roman" pitchFamily="18" charset="0"/>
                <a:cs typeface="Times New Roman" pitchFamily="18" charset="0"/>
              </a:rPr>
              <a:t/>
            </a:r>
            <a:br>
              <a:rPr lang="en-US" sz="2000" dirty="0" smtClean="0">
                <a:solidFill>
                  <a:schemeClr val="tx1"/>
                </a:solidFill>
                <a:latin typeface="Times New Roman" pitchFamily="18" charset="0"/>
                <a:cs typeface="Times New Roman" pitchFamily="18" charset="0"/>
              </a:rPr>
            </a:b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1489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3276600"/>
          </a:xfrm>
        </p:spPr>
        <p:txBody>
          <a:bodyPr>
            <a:normAutofit/>
          </a:bodyPr>
          <a:lstStyle/>
          <a:p>
            <a:pPr algn="ctr"/>
            <a:r>
              <a:rPr lang="en-US" sz="7200" dirty="0" smtClean="0"/>
              <a:t>Questions?</a:t>
            </a:r>
            <a:endParaRPr lang="en-US" sz="7200" dirty="0"/>
          </a:p>
        </p:txBody>
      </p:sp>
    </p:spTree>
    <p:extLst>
      <p:ext uri="{BB962C8B-B14F-4D97-AF65-F5344CB8AC3E}">
        <p14:creationId xmlns:p14="http://schemas.microsoft.com/office/powerpoint/2010/main" val="33943031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Feedback</a:t>
            </a:r>
            <a:endParaRPr lang="en-US" dirty="0">
              <a:latin typeface="Arial Narrow" pitchFamily="34" charset="0"/>
            </a:endParaRPr>
          </a:p>
        </p:txBody>
      </p:sp>
      <p:sp>
        <p:nvSpPr>
          <p:cNvPr id="3" name="Subtitle 2"/>
          <p:cNvSpPr>
            <a:spLocks noGrp="1"/>
          </p:cNvSpPr>
          <p:nvPr>
            <p:ph type="subTitle" idx="1"/>
          </p:nvPr>
        </p:nvSpPr>
        <p:spPr>
          <a:xfrm>
            <a:off x="228600" y="762000"/>
            <a:ext cx="8686800" cy="5334000"/>
          </a:xfrm>
        </p:spPr>
        <p:txBody>
          <a:bodyPr/>
          <a:lstStyle/>
          <a:p>
            <a:pPr algn="l">
              <a:buFont typeface="Arial" pitchFamily="34" charset="0"/>
              <a:buChar char="•"/>
            </a:pP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hlinkClick r:id="rId3"/>
              </a:rPr>
              <a:t>http://ccgpsmathematics9-10.wikispaces.com/</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James Pratt – </a:t>
            </a:r>
            <a:r>
              <a:rPr lang="en-US" sz="2000" dirty="0" smtClean="0">
                <a:solidFill>
                  <a:schemeClr val="tx1"/>
                </a:solidFill>
                <a:latin typeface="Arial Narrow" pitchFamily="34" charset="0"/>
                <a:hlinkClick r:id="rId4"/>
              </a:rPr>
              <a:t>jpratt@doe.k12.ga.us</a:t>
            </a:r>
            <a:r>
              <a:rPr lang="en-US" sz="2000" dirty="0" smtClean="0">
                <a:solidFill>
                  <a:schemeClr val="tx1"/>
                </a:solidFill>
                <a:latin typeface="Arial Narrow" pitchFamily="34" charset="0"/>
              </a:rPr>
              <a:t>            Brooke Kline – </a:t>
            </a:r>
            <a:r>
              <a:rPr lang="en-US" sz="2000" dirty="0" smtClean="0">
                <a:solidFill>
                  <a:schemeClr val="tx1"/>
                </a:solidFill>
                <a:latin typeface="Arial Narrow" pitchFamily="34" charset="0"/>
                <a:hlinkClick r:id="rId5"/>
              </a:rPr>
              <a:t>bkline@doe.k12.ga.us</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Secondary Mathematics Specialists</a:t>
            </a:r>
          </a:p>
          <a:p>
            <a:pPr lvl="1" algn="l"/>
            <a:endParaRPr lang="en-US" sz="2400"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71800" y="2362200"/>
            <a:ext cx="3276600" cy="3689876"/>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41871885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762000"/>
            <a:ext cx="3899165" cy="5037137"/>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1295400" y="228601"/>
            <a:ext cx="67818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Parent  Communication</a:t>
            </a:r>
            <a:endParaRPr lang="en-US" dirty="0">
              <a:latin typeface="Arial Narrow" pitchFamily="34" charset="0"/>
            </a:endParaRPr>
          </a:p>
        </p:txBody>
      </p:sp>
      <p:sp>
        <p:nvSpPr>
          <p:cNvPr id="3" name="Subtitle 2"/>
          <p:cNvSpPr>
            <a:spLocks noGrp="1"/>
          </p:cNvSpPr>
          <p:nvPr>
            <p:ph type="subTitle" idx="1"/>
          </p:nvPr>
        </p:nvSpPr>
        <p:spPr>
          <a:xfrm>
            <a:off x="152400" y="1066800"/>
            <a:ext cx="4953000" cy="5257800"/>
          </a:xfrm>
        </p:spPr>
        <p:txBody>
          <a:bodyPr/>
          <a:lstStyle/>
          <a:p>
            <a:pPr algn="l">
              <a:buFont typeface="Arial" pitchFamily="34" charset="0"/>
              <a:buChar char="•"/>
            </a:pPr>
            <a:r>
              <a:rPr lang="en-US" sz="2800" dirty="0" smtClean="0">
                <a:solidFill>
                  <a:schemeClr val="tx1"/>
                </a:solidFill>
                <a:latin typeface="Arial Narrow" pitchFamily="34" charset="0"/>
              </a:rPr>
              <a:t>Explanation to parents of the need for change in mathematics</a:t>
            </a:r>
          </a:p>
          <a:p>
            <a:pPr algn="l">
              <a:buFont typeface="Arial" pitchFamily="34" charset="0"/>
              <a:buChar char="•"/>
            </a:pPr>
            <a:r>
              <a:rPr lang="en-US" sz="2800" dirty="0" smtClean="0">
                <a:solidFill>
                  <a:schemeClr val="tx1"/>
                </a:solidFill>
                <a:latin typeface="Arial Narrow" pitchFamily="34" charset="0"/>
              </a:rPr>
              <a:t>What children will be learning in high school mathematics </a:t>
            </a:r>
          </a:p>
          <a:p>
            <a:pPr algn="l">
              <a:buFont typeface="Arial" pitchFamily="34" charset="0"/>
              <a:buChar char="•"/>
            </a:pPr>
            <a:r>
              <a:rPr lang="en-US" sz="2800" dirty="0" smtClean="0">
                <a:solidFill>
                  <a:schemeClr val="tx1"/>
                </a:solidFill>
                <a:latin typeface="Arial Narrow" pitchFamily="34" charset="0"/>
              </a:rPr>
              <a:t>Parents partnering with teachers</a:t>
            </a:r>
          </a:p>
          <a:p>
            <a:pPr algn="l">
              <a:buFont typeface="Arial" pitchFamily="34" charset="0"/>
              <a:buChar char="•"/>
            </a:pPr>
            <a:r>
              <a:rPr lang="en-US" sz="2800" dirty="0" smtClean="0">
                <a:solidFill>
                  <a:schemeClr val="tx1"/>
                </a:solidFill>
                <a:latin typeface="Arial Narrow" pitchFamily="34" charset="0"/>
              </a:rPr>
              <a:t>Grade level examples</a:t>
            </a:r>
          </a:p>
          <a:p>
            <a:pPr algn="l">
              <a:buFont typeface="Arial" pitchFamily="34" charset="0"/>
              <a:buChar char="•"/>
            </a:pPr>
            <a:r>
              <a:rPr lang="en-US" sz="2800" dirty="0" smtClean="0">
                <a:solidFill>
                  <a:schemeClr val="tx1"/>
                </a:solidFill>
                <a:latin typeface="Arial Narrow" pitchFamily="34" charset="0"/>
              </a:rPr>
              <a:t>Parents helping children learn outside of school</a:t>
            </a:r>
          </a:p>
          <a:p>
            <a:pPr algn="l">
              <a:buFont typeface="Arial" pitchFamily="34" charset="0"/>
              <a:buChar char="•"/>
            </a:pPr>
            <a:r>
              <a:rPr lang="en-US" sz="2800" dirty="0" smtClean="0">
                <a:solidFill>
                  <a:schemeClr val="tx1"/>
                </a:solidFill>
                <a:latin typeface="Arial Narrow" pitchFamily="34" charset="0"/>
              </a:rPr>
              <a:t>Additional resources</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267200" y="5943600"/>
            <a:ext cx="4038600" cy="369332"/>
          </a:xfrm>
          <a:prstGeom prst="rect">
            <a:avLst/>
          </a:prstGeom>
          <a:noFill/>
        </p:spPr>
        <p:txBody>
          <a:bodyPr wrap="square" rtlCol="0">
            <a:spAutoFit/>
          </a:bodyPr>
          <a:lstStyle/>
          <a:p>
            <a:r>
              <a:rPr lang="en-US" dirty="0">
                <a:hlinkClick r:id="rId5"/>
              </a:rPr>
              <a:t>http://</a:t>
            </a:r>
            <a:r>
              <a:rPr lang="en-US" dirty="0" smtClean="0">
                <a:hlinkClick r:id="rId5"/>
              </a:rPr>
              <a:t>www.cgcs.org/Page/244</a:t>
            </a:r>
            <a:r>
              <a:rPr lang="en-US" dirty="0" smtClean="0"/>
              <a:t> </a:t>
            </a:r>
            <a:endParaRPr lang="en-US" dirty="0"/>
          </a:p>
        </p:txBody>
      </p:sp>
    </p:spTree>
    <p:extLst>
      <p:ext uri="{BB962C8B-B14F-4D97-AF65-F5344CB8AC3E}">
        <p14:creationId xmlns:p14="http://schemas.microsoft.com/office/powerpoint/2010/main" val="33040197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0612" y="841374"/>
            <a:ext cx="3951256" cy="5286892"/>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1295400" y="228601"/>
            <a:ext cx="67818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Parent  Communication</a:t>
            </a:r>
            <a:endParaRPr lang="en-US" dirty="0">
              <a:latin typeface="Arial Narrow" pitchFamily="34" charset="0"/>
            </a:endParaRPr>
          </a:p>
        </p:txBody>
      </p:sp>
      <p:sp>
        <p:nvSpPr>
          <p:cNvPr id="3" name="Subtitle 2"/>
          <p:cNvSpPr>
            <a:spLocks noGrp="1"/>
          </p:cNvSpPr>
          <p:nvPr>
            <p:ph type="subTitle" idx="1"/>
          </p:nvPr>
        </p:nvSpPr>
        <p:spPr>
          <a:xfrm>
            <a:off x="152400" y="1066800"/>
            <a:ext cx="4748212" cy="5257800"/>
          </a:xfrm>
        </p:spPr>
        <p:txBody>
          <a:bodyPr/>
          <a:lstStyle/>
          <a:p>
            <a:pPr algn="l">
              <a:buFont typeface="Arial" pitchFamily="34" charset="0"/>
              <a:buChar char="•"/>
            </a:pPr>
            <a:r>
              <a:rPr lang="en-US" sz="2800" dirty="0" smtClean="0">
                <a:solidFill>
                  <a:schemeClr val="tx1"/>
                </a:solidFill>
                <a:latin typeface="Arial Narrow" pitchFamily="34" charset="0"/>
              </a:rPr>
              <a:t>An overview of what children will be learning in high school mathematics </a:t>
            </a:r>
          </a:p>
          <a:p>
            <a:pPr algn="l">
              <a:buFont typeface="Arial" pitchFamily="34" charset="0"/>
              <a:buChar char="•"/>
            </a:pPr>
            <a:r>
              <a:rPr lang="en-US" sz="2800" dirty="0" smtClean="0">
                <a:solidFill>
                  <a:schemeClr val="tx1"/>
                </a:solidFill>
                <a:latin typeface="Arial Narrow" pitchFamily="34" charset="0"/>
              </a:rPr>
              <a:t>Topics of discussion for parent-teacher communication regarding student academic progress</a:t>
            </a:r>
          </a:p>
          <a:p>
            <a:pPr algn="l">
              <a:buFont typeface="Arial" pitchFamily="34" charset="0"/>
              <a:buChar char="•"/>
            </a:pPr>
            <a:r>
              <a:rPr lang="en-US" sz="2800" dirty="0" smtClean="0">
                <a:solidFill>
                  <a:schemeClr val="tx1"/>
                </a:solidFill>
                <a:latin typeface="Arial Narrow" pitchFamily="34" charset="0"/>
              </a:rPr>
              <a:t>Tips for parents that will help their children plan for college and career</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219200" y="5638800"/>
            <a:ext cx="7086600" cy="646331"/>
          </a:xfrm>
          <a:prstGeom prst="rect">
            <a:avLst/>
          </a:prstGeom>
          <a:noFill/>
        </p:spPr>
        <p:txBody>
          <a:bodyPr wrap="square" rtlCol="0">
            <a:spAutoFit/>
          </a:bodyPr>
          <a:lstStyle/>
          <a:p>
            <a:r>
              <a:rPr lang="en-US" dirty="0">
                <a:hlinkClick r:id="rId5"/>
              </a:rPr>
              <a:t>http://www.achievethecore.org/leadership-tools-common-core/parent-resources</a:t>
            </a:r>
            <a:r>
              <a:rPr lang="en-US" dirty="0" smtClean="0">
                <a:hlinkClick r:id="rId5"/>
              </a:rPr>
              <a:t>/</a:t>
            </a:r>
            <a:r>
              <a:rPr lang="en-US" dirty="0" smtClean="0"/>
              <a:t> </a:t>
            </a:r>
            <a:endParaRPr lang="en-US" dirty="0"/>
          </a:p>
        </p:txBody>
      </p:sp>
    </p:spTree>
    <p:extLst>
      <p:ext uri="{BB962C8B-B14F-4D97-AF65-F5344CB8AC3E}">
        <p14:creationId xmlns:p14="http://schemas.microsoft.com/office/powerpoint/2010/main" val="22774859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9945" y="914400"/>
            <a:ext cx="3803055" cy="51054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1295400" y="228601"/>
            <a:ext cx="67818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Parent  Communication</a:t>
            </a:r>
            <a:endParaRPr lang="en-US" dirty="0">
              <a:latin typeface="Arial Narrow" pitchFamily="34" charset="0"/>
            </a:endParaRPr>
          </a:p>
        </p:txBody>
      </p:sp>
      <p:sp>
        <p:nvSpPr>
          <p:cNvPr id="3" name="Subtitle 2"/>
          <p:cNvSpPr>
            <a:spLocks noGrp="1"/>
          </p:cNvSpPr>
          <p:nvPr>
            <p:ph type="subTitle" idx="1"/>
          </p:nvPr>
        </p:nvSpPr>
        <p:spPr>
          <a:xfrm>
            <a:off x="152400" y="1066800"/>
            <a:ext cx="4748212" cy="5257800"/>
          </a:xfrm>
        </p:spPr>
        <p:txBody>
          <a:bodyPr/>
          <a:lstStyle/>
          <a:p>
            <a:pPr algn="l">
              <a:buFont typeface="Arial" pitchFamily="34" charset="0"/>
              <a:buChar char="•"/>
            </a:pPr>
            <a:r>
              <a:rPr lang="en-US" sz="2800" dirty="0" smtClean="0">
                <a:solidFill>
                  <a:schemeClr val="tx1"/>
                </a:solidFill>
                <a:latin typeface="Arial Narrow" pitchFamily="34" charset="0"/>
              </a:rPr>
              <a:t>An overview of what children will be learning in high school mathematics </a:t>
            </a:r>
          </a:p>
          <a:p>
            <a:pPr algn="l">
              <a:buFont typeface="Arial" pitchFamily="34" charset="0"/>
              <a:buChar char="•"/>
            </a:pPr>
            <a:r>
              <a:rPr lang="en-US" sz="2800" dirty="0" smtClean="0">
                <a:solidFill>
                  <a:schemeClr val="tx1"/>
                </a:solidFill>
                <a:latin typeface="Arial Narrow" pitchFamily="34" charset="0"/>
              </a:rPr>
              <a:t>Topics of discussion for parent-teacher communication regarding student academic progress</a:t>
            </a:r>
          </a:p>
          <a:p>
            <a:pPr algn="l">
              <a:buFont typeface="Arial" pitchFamily="34" charset="0"/>
              <a:buChar char="•"/>
            </a:pPr>
            <a:r>
              <a:rPr lang="en-US" sz="2800" dirty="0" smtClean="0">
                <a:solidFill>
                  <a:schemeClr val="tx1"/>
                </a:solidFill>
                <a:latin typeface="Arial Narrow" pitchFamily="34" charset="0"/>
              </a:rPr>
              <a:t>Tips for parents that will help their children plan for college and career</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219200" y="5638800"/>
            <a:ext cx="7086600" cy="646331"/>
          </a:xfrm>
          <a:prstGeom prst="rect">
            <a:avLst/>
          </a:prstGeom>
          <a:noFill/>
        </p:spPr>
        <p:txBody>
          <a:bodyPr wrap="square" rtlCol="0">
            <a:spAutoFit/>
          </a:bodyPr>
          <a:lstStyle/>
          <a:p>
            <a:r>
              <a:rPr lang="en-US" dirty="0">
                <a:hlinkClick r:id="rId5"/>
              </a:rPr>
              <a:t>http://www.achievethecore.org/leadership-tools-common-core/parent-resources</a:t>
            </a:r>
            <a:r>
              <a:rPr lang="en-US" dirty="0" smtClean="0">
                <a:hlinkClick r:id="rId5"/>
              </a:rPr>
              <a:t>/</a:t>
            </a:r>
            <a:r>
              <a:rPr lang="en-US" dirty="0" smtClean="0"/>
              <a:t> </a:t>
            </a:r>
            <a:endParaRPr lang="en-US" dirty="0"/>
          </a:p>
        </p:txBody>
      </p:sp>
    </p:spTree>
    <p:extLst>
      <p:ext uri="{BB962C8B-B14F-4D97-AF65-F5344CB8AC3E}">
        <p14:creationId xmlns:p14="http://schemas.microsoft.com/office/powerpoint/2010/main" val="3710554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295400"/>
            <a:ext cx="8686800" cy="4800600"/>
          </a:xfrm>
        </p:spPr>
        <p:txBody>
          <a:bodyPr/>
          <a:lstStyle/>
          <a:p>
            <a:r>
              <a:rPr lang="en-US" sz="3600" dirty="0" smtClean="0"/>
              <a:t>Number of Standards in Unit 2</a:t>
            </a:r>
          </a:p>
          <a:p>
            <a:pPr marL="0" indent="0">
              <a:buNone/>
            </a:pPr>
            <a:r>
              <a:rPr lang="en-US" sz="2400" dirty="0" smtClean="0"/>
              <a:t>My HS math teachers are collaboratively planning this week and are having some serious panic attacks with this unit (Accelerated AGB/</a:t>
            </a:r>
            <a:r>
              <a:rPr lang="en-US" sz="2400" dirty="0" err="1" smtClean="0"/>
              <a:t>AAUnit</a:t>
            </a:r>
            <a:r>
              <a:rPr lang="en-US" sz="2400" dirty="0" smtClean="0"/>
              <a:t> 2, AG Unit 5).  Their general consensus is that this unit is an entire course in and of itself considering that these students have little or no experience at all with quadratics</a:t>
            </a:r>
            <a:r>
              <a:rPr lang="en-US" sz="2800" dirty="0" smtClean="0"/>
              <a:t>.  </a:t>
            </a:r>
            <a:endParaRPr lang="en-US" sz="28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05200" y="3733800"/>
            <a:ext cx="2286000" cy="2286000"/>
          </a:xfrm>
          <a:prstGeom prst="rect">
            <a:avLst/>
          </a:prstGeom>
        </p:spPr>
      </p:pic>
    </p:spTree>
    <p:extLst>
      <p:ext uri="{BB962C8B-B14F-4D97-AF65-F5344CB8AC3E}">
        <p14:creationId xmlns:p14="http://schemas.microsoft.com/office/powerpoint/2010/main" val="105860267"/>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295400"/>
            <a:ext cx="8686800" cy="4800600"/>
          </a:xfrm>
        </p:spPr>
        <p:txBody>
          <a:bodyPr/>
          <a:lstStyle/>
          <a:p>
            <a:r>
              <a:rPr lang="en-US" sz="3600" dirty="0" smtClean="0"/>
              <a:t>Complex numbers and quadratics</a:t>
            </a:r>
          </a:p>
          <a:p>
            <a:pPr marL="0" indent="0">
              <a:buNone/>
            </a:pPr>
            <a:r>
              <a:rPr lang="en-US" sz="2800" dirty="0" smtClean="0"/>
              <a:t>Complex numbers are in Unit 1 and Quadratics are in Unit 2 of Accelerated Analytic Geometry B/Advanced Algebra (Units 4 and 5 of Analytic Geometry). Does this seem backwards?</a:t>
            </a:r>
            <a:endParaRPr lang="en-US" sz="28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grpSp>
        <p:nvGrpSpPr>
          <p:cNvPr id="3" name="Group 2"/>
          <p:cNvGrpSpPr/>
          <p:nvPr/>
        </p:nvGrpSpPr>
        <p:grpSpPr>
          <a:xfrm>
            <a:off x="1295400" y="3444240"/>
            <a:ext cx="6347460" cy="2485092"/>
            <a:chOff x="1295400" y="3444240"/>
            <a:chExt cx="6347460" cy="2485092"/>
          </a:xfrm>
        </p:grpSpPr>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08842" y="4212521"/>
              <a:ext cx="2336035" cy="1716811"/>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95400" y="3627159"/>
              <a:ext cx="2344291" cy="762368"/>
            </a:xfrm>
            <a:prstGeom prst="rect">
              <a:avLst/>
            </a:prstGeom>
          </p:spPr>
        </p:pic>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96000" y="3444240"/>
              <a:ext cx="1546860" cy="1889760"/>
            </a:xfrm>
            <a:prstGeom prst="rect">
              <a:avLst/>
            </a:prstGeom>
          </p:spPr>
        </p:pic>
      </p:grpSp>
    </p:spTree>
    <p:extLst>
      <p:ext uri="{BB962C8B-B14F-4D97-AF65-F5344CB8AC3E}">
        <p14:creationId xmlns:p14="http://schemas.microsoft.com/office/powerpoint/2010/main" val="142000487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050925"/>
            <a:ext cx="3047999" cy="4278617"/>
          </a:xfrm>
          <a:prstGeom prst="rect">
            <a:avLst/>
          </a:prstGeom>
          <a:scene3d>
            <a:camera prst="orthographicFront"/>
            <a:lightRig rig="threePt" dir="t"/>
          </a:scene3d>
          <a:sp3d>
            <a:bevelT w="165100" prst="coolSlant"/>
          </a:sp3d>
        </p:spPr>
      </p:pic>
      <p:sp>
        <p:nvSpPr>
          <p:cNvPr id="3" name="Subtitle 2"/>
          <p:cNvSpPr>
            <a:spLocks noGrp="1"/>
          </p:cNvSpPr>
          <p:nvPr>
            <p:ph type="subTitle" idx="1"/>
          </p:nvPr>
        </p:nvSpPr>
        <p:spPr>
          <a:xfrm>
            <a:off x="3505201" y="1371600"/>
            <a:ext cx="5486399" cy="4648200"/>
          </a:xfrm>
        </p:spPr>
        <p:txBody>
          <a:bodyPr/>
          <a:lstStyle/>
          <a:p>
            <a:pPr algn="l"/>
            <a:r>
              <a:rPr lang="en-US" sz="2400" dirty="0" smtClean="0">
                <a:solidFill>
                  <a:schemeClr val="tx1"/>
                </a:solidFill>
              </a:rPr>
              <a:t>Which of the following could be the function of a real variable </a:t>
            </a:r>
            <a:r>
              <a:rPr lang="en-US" sz="2400" i="1" dirty="0" smtClean="0">
                <a:solidFill>
                  <a:schemeClr val="tx1"/>
                </a:solidFill>
              </a:rPr>
              <a:t>x</a:t>
            </a:r>
            <a:r>
              <a:rPr lang="en-US" sz="2400" dirty="0" smtClean="0">
                <a:solidFill>
                  <a:schemeClr val="tx1"/>
                </a:solidFill>
              </a:rPr>
              <a:t> whose graph is shown below? Explain.</a:t>
            </a:r>
          </a:p>
          <a:p>
            <a:pPr algn="l"/>
            <a:endParaRPr lang="en-US" sz="2400" dirty="0">
              <a:solidFill>
                <a:schemeClr val="tx1"/>
              </a:solidFill>
            </a:endParaRPr>
          </a:p>
          <a:p>
            <a:pPr algn="l"/>
            <a:endParaRPr lang="en-US" sz="2400" dirty="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4939173"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Which Function?</a:t>
            </a:r>
            <a:endParaRPr lang="en-US" sz="1400" dirty="0"/>
          </a:p>
        </p:txBody>
      </p:sp>
      <p:pic>
        <p:nvPicPr>
          <p:cNvPr id="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2508326"/>
            <a:ext cx="3200400" cy="2828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362763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1371600"/>
            <a:ext cx="2133600" cy="1885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000" y="1050925"/>
            <a:ext cx="3047999" cy="4278617"/>
          </a:xfrm>
          <a:prstGeom prst="rect">
            <a:avLst/>
          </a:prstGeom>
          <a:scene3d>
            <a:camera prst="orthographicFront"/>
            <a:lightRig rig="threePt" dir="t"/>
          </a:scene3d>
          <a:sp3d>
            <a:bevelT w="165100" prst="coolSlant"/>
          </a:sp3d>
        </p:spPr>
      </p:pic>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1828801" y="1371600"/>
                <a:ext cx="7086600" cy="4648200"/>
              </a:xfrm>
            </p:spPr>
            <p:txBody>
              <a:bodyPr/>
              <a:lstStyle/>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smtClean="0">
                              <a:solidFill>
                                <a:schemeClr val="tx1"/>
                              </a:solidFill>
                              <a:latin typeface="Cambria Math"/>
                            </a:rPr>
                          </m:ctrlPr>
                        </m:sSubPr>
                        <m:e>
                          <m:r>
                            <a:rPr lang="en-US" sz="2400" b="0" i="1" smtClean="0">
                              <a:solidFill>
                                <a:schemeClr val="tx1"/>
                              </a:solidFill>
                              <a:latin typeface="Cambria Math"/>
                            </a:rPr>
                            <m:t>𝑓</m:t>
                          </m:r>
                        </m:e>
                        <m:sub>
                          <m:r>
                            <a:rPr lang="en-US" sz="2400" b="0" i="1" smtClean="0">
                              <a:solidFill>
                                <a:schemeClr val="tx1"/>
                              </a:solidFill>
                              <a:latin typeface="Cambria Math"/>
                            </a:rPr>
                            <m:t>1</m:t>
                          </m:r>
                        </m:sub>
                      </m:sSub>
                      <m:d>
                        <m:dPr>
                          <m:ctrlPr>
                            <a:rPr lang="en-US" sz="2400" b="0" i="1" smtClean="0">
                              <a:solidFill>
                                <a:schemeClr val="tx1"/>
                              </a:solidFill>
                              <a:latin typeface="Cambria Math"/>
                            </a:rPr>
                          </m:ctrlPr>
                        </m:dPr>
                        <m:e>
                          <m:r>
                            <a:rPr lang="en-US" sz="2400" b="0" i="1" smtClean="0">
                              <a:solidFill>
                                <a:schemeClr val="tx1"/>
                              </a:solidFill>
                              <a:latin typeface="Cambria Math"/>
                            </a:rPr>
                            <m:t>𝑥</m:t>
                          </m:r>
                        </m:e>
                      </m:d>
                      <m:r>
                        <a:rPr lang="en-US" sz="2400" b="0" i="1" smtClean="0">
                          <a:solidFill>
                            <a:schemeClr val="tx1"/>
                          </a:solidFill>
                          <a:latin typeface="Cambria Math"/>
                        </a:rPr>
                        <m:t>=</m:t>
                      </m:r>
                      <m:sSup>
                        <m:sSupPr>
                          <m:ctrlPr>
                            <a:rPr lang="en-US" sz="2400" b="0" i="1" smtClean="0">
                              <a:solidFill>
                                <a:schemeClr val="tx1"/>
                              </a:solidFill>
                              <a:latin typeface="Cambria Math"/>
                            </a:rPr>
                          </m:ctrlPr>
                        </m:sSupPr>
                        <m:e>
                          <m:r>
                            <a:rPr lang="en-US" sz="2400" b="0" i="1" smtClean="0">
                              <a:solidFill>
                                <a:schemeClr val="tx1"/>
                              </a:solidFill>
                              <a:latin typeface="Cambria Math"/>
                            </a:rPr>
                            <m:t>(</m:t>
                          </m:r>
                          <m:r>
                            <a:rPr lang="en-US" sz="2400" b="0" i="1" smtClean="0">
                              <a:solidFill>
                                <a:schemeClr val="tx1"/>
                              </a:solidFill>
                              <a:latin typeface="Cambria Math"/>
                            </a:rPr>
                            <m:t>𝑥</m:t>
                          </m:r>
                          <m:r>
                            <a:rPr lang="en-US" sz="2400" b="0" i="1" smtClean="0">
                              <a:solidFill>
                                <a:schemeClr val="tx1"/>
                              </a:solidFill>
                              <a:latin typeface="Cambria Math"/>
                            </a:rPr>
                            <m:t>+12)</m:t>
                          </m:r>
                        </m:e>
                        <m:sup>
                          <m:r>
                            <a:rPr lang="en-US" sz="2400" b="0" i="1" smtClean="0">
                              <a:solidFill>
                                <a:schemeClr val="tx1"/>
                              </a:solidFill>
                              <a:latin typeface="Cambria Math"/>
                            </a:rPr>
                            <m:t>2</m:t>
                          </m:r>
                        </m:sup>
                      </m:sSup>
                      <m:r>
                        <a:rPr lang="en-US" sz="2400" b="0" i="1" smtClean="0">
                          <a:solidFill>
                            <a:schemeClr val="tx1"/>
                          </a:solidFill>
                          <a:latin typeface="Cambria Math"/>
                        </a:rPr>
                        <m:t>+4</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2</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sSup>
                        <m:sSupPr>
                          <m:ctrlPr>
                            <a:rPr lang="en-US" sz="2400" i="1">
                              <a:solidFill>
                                <a:schemeClr val="tx1"/>
                              </a:solidFill>
                              <a:latin typeface="Cambria Math"/>
                            </a:rPr>
                          </m:ctrlPr>
                        </m:sSupPr>
                        <m:e>
                          <m:r>
                            <a:rPr lang="en-US" sz="2400" b="0" i="1" smtClean="0">
                              <a:solidFill>
                                <a:schemeClr val="tx1"/>
                              </a:solidFill>
                              <a:latin typeface="Cambria Math"/>
                            </a:rPr>
                            <m:t>−</m:t>
                          </m:r>
                          <m:r>
                            <a:rPr lang="en-US" sz="2400" i="1">
                              <a:solidFill>
                                <a:schemeClr val="tx1"/>
                              </a:solidFill>
                              <a:latin typeface="Cambria Math"/>
                            </a:rPr>
                            <m:t>(</m:t>
                          </m:r>
                          <m:r>
                            <a:rPr lang="en-US" sz="2400" i="1">
                              <a:solidFill>
                                <a:schemeClr val="tx1"/>
                              </a:solidFill>
                              <a:latin typeface="Cambria Math"/>
                            </a:rPr>
                            <m:t>𝑥</m:t>
                          </m:r>
                          <m:r>
                            <a:rPr lang="en-US" sz="2400" b="0" i="1" smtClean="0">
                              <a:solidFill>
                                <a:schemeClr val="tx1"/>
                              </a:solidFill>
                              <a:latin typeface="Cambria Math"/>
                            </a:rPr>
                            <m:t>−</m:t>
                          </m:r>
                          <m:r>
                            <a:rPr lang="en-US" sz="2400" i="1">
                              <a:solidFill>
                                <a:schemeClr val="tx1"/>
                              </a:solidFill>
                              <a:latin typeface="Cambria Math"/>
                            </a:rPr>
                            <m:t>2)</m:t>
                          </m:r>
                        </m:e>
                        <m:sup>
                          <m:r>
                            <a:rPr lang="en-US" sz="2400" i="1">
                              <a:solidFill>
                                <a:schemeClr val="tx1"/>
                              </a:solidFill>
                              <a:latin typeface="Cambria Math"/>
                            </a:rPr>
                            <m:t>2</m:t>
                          </m:r>
                        </m:sup>
                      </m:sSup>
                      <m:r>
                        <a:rPr lang="en-US" sz="2400" b="0" i="1" smtClean="0">
                          <a:solidFill>
                            <a:schemeClr val="tx1"/>
                          </a:solidFill>
                          <a:latin typeface="Cambria Math"/>
                        </a:rPr>
                        <m:t>−1</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3</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sSup>
                        <m:sSupPr>
                          <m:ctrlPr>
                            <a:rPr lang="en-US" sz="2400" i="1">
                              <a:solidFill>
                                <a:schemeClr val="tx1"/>
                              </a:solidFill>
                              <a:latin typeface="Cambria Math"/>
                            </a:rPr>
                          </m:ctrlPr>
                        </m:sSupPr>
                        <m:e>
                          <m:r>
                            <a:rPr lang="en-US" sz="2400" i="1">
                              <a:solidFill>
                                <a:schemeClr val="tx1"/>
                              </a:solidFill>
                              <a:latin typeface="Cambria Math"/>
                            </a:rPr>
                            <m:t>(</m:t>
                          </m:r>
                          <m:r>
                            <a:rPr lang="en-US" sz="2400" i="1">
                              <a:solidFill>
                                <a:schemeClr val="tx1"/>
                              </a:solidFill>
                              <a:latin typeface="Cambria Math"/>
                            </a:rPr>
                            <m:t>𝑥</m:t>
                          </m:r>
                          <m:r>
                            <a:rPr lang="en-US" sz="2400" i="1">
                              <a:solidFill>
                                <a:schemeClr val="tx1"/>
                              </a:solidFill>
                              <a:latin typeface="Cambria Math"/>
                            </a:rPr>
                            <m:t>+18)</m:t>
                          </m:r>
                        </m:e>
                        <m:sup>
                          <m:r>
                            <a:rPr lang="en-US" sz="2400" i="1">
                              <a:solidFill>
                                <a:schemeClr val="tx1"/>
                              </a:solidFill>
                              <a:latin typeface="Cambria Math"/>
                            </a:rPr>
                            <m:t>2</m:t>
                          </m:r>
                        </m:sup>
                      </m:sSup>
                      <m:r>
                        <a:rPr lang="en-US" sz="2400" b="0" i="1" smtClean="0">
                          <a:solidFill>
                            <a:schemeClr val="tx1"/>
                          </a:solidFill>
                          <a:latin typeface="Cambria Math"/>
                        </a:rPr>
                        <m:t>−</m:t>
                      </m:r>
                      <m:r>
                        <a:rPr lang="en-US" sz="2400" i="1">
                          <a:solidFill>
                            <a:schemeClr val="tx1"/>
                          </a:solidFill>
                          <a:latin typeface="Cambria Math"/>
                        </a:rPr>
                        <m:t>4</m:t>
                      </m:r>
                      <m:r>
                        <a:rPr lang="en-US" sz="2400" b="0" i="1" smtClean="0">
                          <a:solidFill>
                            <a:schemeClr val="tx1"/>
                          </a:solidFill>
                          <a:latin typeface="Cambria Math"/>
                        </a:rPr>
                        <m:t>0</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4</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sSup>
                        <m:sSupPr>
                          <m:ctrlPr>
                            <a:rPr lang="en-US" sz="2400" i="1">
                              <a:solidFill>
                                <a:schemeClr val="tx1"/>
                              </a:solidFill>
                              <a:latin typeface="Cambria Math"/>
                            </a:rPr>
                          </m:ctrlPr>
                        </m:sSupPr>
                        <m:e>
                          <m:r>
                            <a:rPr lang="en-US" sz="2400" i="1">
                              <a:solidFill>
                                <a:schemeClr val="tx1"/>
                              </a:solidFill>
                              <a:latin typeface="Cambria Math"/>
                            </a:rPr>
                            <m:t>(</m:t>
                          </m:r>
                          <m:r>
                            <a:rPr lang="en-US" sz="2400" i="1">
                              <a:solidFill>
                                <a:schemeClr val="tx1"/>
                              </a:solidFill>
                              <a:latin typeface="Cambria Math"/>
                            </a:rPr>
                            <m:t>𝑥</m:t>
                          </m:r>
                          <m:r>
                            <a:rPr lang="en-US" sz="2400" b="0" i="1" smtClean="0">
                              <a:solidFill>
                                <a:schemeClr val="tx1"/>
                              </a:solidFill>
                              <a:latin typeface="Cambria Math"/>
                            </a:rPr>
                            <m:t>−</m:t>
                          </m:r>
                          <m:r>
                            <a:rPr lang="en-US" sz="2400" i="1">
                              <a:solidFill>
                                <a:schemeClr val="tx1"/>
                              </a:solidFill>
                              <a:latin typeface="Cambria Math"/>
                            </a:rPr>
                            <m:t>12)</m:t>
                          </m:r>
                        </m:e>
                        <m:sup>
                          <m:r>
                            <a:rPr lang="en-US" sz="2400" i="1">
                              <a:solidFill>
                                <a:schemeClr val="tx1"/>
                              </a:solidFill>
                              <a:latin typeface="Cambria Math"/>
                            </a:rPr>
                            <m:t>2</m:t>
                          </m:r>
                        </m:sup>
                      </m:sSup>
                      <m:r>
                        <a:rPr lang="en-US" sz="2400" b="0" i="1" smtClean="0">
                          <a:solidFill>
                            <a:schemeClr val="tx1"/>
                          </a:solidFill>
                          <a:latin typeface="Cambria Math"/>
                        </a:rPr>
                        <m:t>−9</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5</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r>
                        <a:rPr lang="en-US" sz="2400" b="0" i="1" smtClean="0">
                          <a:solidFill>
                            <a:schemeClr val="tx1"/>
                          </a:solidFill>
                          <a:latin typeface="Cambria Math"/>
                        </a:rPr>
                        <m:t>−4(</m:t>
                      </m:r>
                      <m:r>
                        <a:rPr lang="en-US" sz="2400" b="0" i="1" smtClean="0">
                          <a:solidFill>
                            <a:schemeClr val="tx1"/>
                          </a:solidFill>
                          <a:latin typeface="Cambria Math"/>
                        </a:rPr>
                        <m:t>𝑥</m:t>
                      </m:r>
                      <m:r>
                        <a:rPr lang="en-US" sz="2400" b="0" i="1" smtClean="0">
                          <a:solidFill>
                            <a:schemeClr val="tx1"/>
                          </a:solidFill>
                          <a:latin typeface="Cambria Math"/>
                        </a:rPr>
                        <m:t>+2)(</m:t>
                      </m:r>
                      <m:r>
                        <a:rPr lang="en-US" sz="2400" b="0" i="1" smtClean="0">
                          <a:solidFill>
                            <a:schemeClr val="tx1"/>
                          </a:solidFill>
                          <a:latin typeface="Cambria Math"/>
                        </a:rPr>
                        <m:t>𝑥</m:t>
                      </m:r>
                      <m:r>
                        <a:rPr lang="en-US" sz="2400" b="0" i="1" smtClean="0">
                          <a:solidFill>
                            <a:schemeClr val="tx1"/>
                          </a:solidFill>
                          <a:latin typeface="Cambria Math"/>
                        </a:rPr>
                        <m:t>+3)</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6</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r>
                        <a:rPr lang="en-US" sz="2400" i="1">
                          <a:solidFill>
                            <a:schemeClr val="tx1"/>
                          </a:solidFill>
                          <a:latin typeface="Cambria Math"/>
                        </a:rPr>
                        <m:t>𝑥</m:t>
                      </m:r>
                      <m:r>
                        <a:rPr lang="en-US" sz="2400" i="1">
                          <a:solidFill>
                            <a:schemeClr val="tx1"/>
                          </a:solidFill>
                          <a:latin typeface="Cambria Math"/>
                        </a:rPr>
                        <m:t>+4)(</m:t>
                      </m:r>
                      <m:r>
                        <a:rPr lang="en-US" sz="2400" i="1">
                          <a:solidFill>
                            <a:schemeClr val="tx1"/>
                          </a:solidFill>
                          <a:latin typeface="Cambria Math"/>
                        </a:rPr>
                        <m:t>𝑥</m:t>
                      </m:r>
                      <m:r>
                        <a:rPr lang="en-US" sz="2400" b="0" i="1" smtClean="0">
                          <a:solidFill>
                            <a:schemeClr val="tx1"/>
                          </a:solidFill>
                          <a:latin typeface="Cambria Math"/>
                        </a:rPr>
                        <m:t>−6</m:t>
                      </m:r>
                      <m:r>
                        <a:rPr lang="en-US" sz="2400" i="1">
                          <a:solidFill>
                            <a:schemeClr val="tx1"/>
                          </a:solidFill>
                          <a:latin typeface="Cambria Math"/>
                        </a:rPr>
                        <m:t>)</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7</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r>
                        <a:rPr lang="en-US" sz="2400" i="1" smtClean="0">
                          <a:solidFill>
                            <a:schemeClr val="tx1"/>
                          </a:solidFill>
                          <a:latin typeface="Cambria Math"/>
                        </a:rPr>
                        <m:t> </m:t>
                      </m:r>
                      <m:r>
                        <a:rPr lang="en-US" sz="2400" i="1">
                          <a:solidFill>
                            <a:schemeClr val="tx1"/>
                          </a:solidFill>
                          <a:latin typeface="Cambria Math"/>
                        </a:rPr>
                        <m:t>(</m:t>
                      </m:r>
                      <m:r>
                        <a:rPr lang="en-US" sz="2400" i="1">
                          <a:solidFill>
                            <a:schemeClr val="tx1"/>
                          </a:solidFill>
                          <a:latin typeface="Cambria Math"/>
                        </a:rPr>
                        <m:t>𝑥</m:t>
                      </m:r>
                      <m:r>
                        <a:rPr lang="en-US" sz="2400" b="0" i="1" smtClean="0">
                          <a:solidFill>
                            <a:schemeClr val="tx1"/>
                          </a:solidFill>
                          <a:latin typeface="Cambria Math"/>
                        </a:rPr>
                        <m:t>−1</m:t>
                      </m:r>
                      <m:r>
                        <a:rPr lang="en-US" sz="2400" i="1">
                          <a:solidFill>
                            <a:schemeClr val="tx1"/>
                          </a:solidFill>
                          <a:latin typeface="Cambria Math"/>
                        </a:rPr>
                        <m:t>2)(</m:t>
                      </m:r>
                      <m:r>
                        <a:rPr lang="en-US" sz="2400" b="0" i="1" smtClean="0">
                          <a:solidFill>
                            <a:schemeClr val="tx1"/>
                          </a:solidFill>
                          <a:latin typeface="Cambria Math"/>
                        </a:rPr>
                        <m:t>−</m:t>
                      </m:r>
                      <m:r>
                        <a:rPr lang="en-US" sz="2400" i="1">
                          <a:solidFill>
                            <a:schemeClr val="tx1"/>
                          </a:solidFill>
                          <a:latin typeface="Cambria Math"/>
                        </a:rPr>
                        <m:t>𝑥</m:t>
                      </m:r>
                      <m:r>
                        <a:rPr lang="en-US" sz="2400" i="1">
                          <a:solidFill>
                            <a:schemeClr val="tx1"/>
                          </a:solidFill>
                          <a:latin typeface="Cambria Math"/>
                        </a:rPr>
                        <m:t>+18)</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8</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r>
                        <a:rPr lang="en-US" sz="2400" b="0" i="1" smtClean="0">
                          <a:solidFill>
                            <a:schemeClr val="tx1"/>
                          </a:solidFill>
                          <a:latin typeface="Cambria Math"/>
                        </a:rPr>
                        <m:t>24−</m:t>
                      </m:r>
                      <m:r>
                        <a:rPr lang="en-US" sz="2400" b="0" i="1" smtClean="0">
                          <a:solidFill>
                            <a:schemeClr val="tx1"/>
                          </a:solidFill>
                          <a:latin typeface="Cambria Math"/>
                        </a:rPr>
                        <m:t>𝑥</m:t>
                      </m:r>
                      <m:r>
                        <a:rPr lang="en-US" sz="2400" i="1">
                          <a:solidFill>
                            <a:schemeClr val="tx1"/>
                          </a:solidFill>
                          <a:latin typeface="Cambria Math"/>
                        </a:rPr>
                        <m:t>)(</m:t>
                      </m:r>
                      <m:r>
                        <a:rPr lang="en-US" sz="2400" b="0" i="1" smtClean="0">
                          <a:solidFill>
                            <a:schemeClr val="tx1"/>
                          </a:solidFill>
                          <a:latin typeface="Cambria Math"/>
                        </a:rPr>
                        <m:t>40−</m:t>
                      </m:r>
                      <m:r>
                        <a:rPr lang="en-US" sz="2400" b="0" i="1" smtClean="0">
                          <a:solidFill>
                            <a:schemeClr val="tx1"/>
                          </a:solidFill>
                          <a:latin typeface="Cambria Math"/>
                        </a:rPr>
                        <m:t>𝑥</m:t>
                      </m:r>
                      <m:r>
                        <a:rPr lang="en-US" sz="2400" i="1">
                          <a:solidFill>
                            <a:schemeClr val="tx1"/>
                          </a:solidFill>
                          <a:latin typeface="Cambria Math"/>
                        </a:rPr>
                        <m:t>)</m:t>
                      </m:r>
                    </m:oMath>
                  </m:oMathPara>
                </a14:m>
                <a:endParaRPr lang="en-US" sz="2400" dirty="0">
                  <a:solidFill>
                    <a:schemeClr val="tx1"/>
                  </a:solidFill>
                </a:endParaRPr>
              </a:p>
              <a:p>
                <a:pPr algn="l"/>
                <a:endParaRPr lang="en-US" sz="2400" dirty="0">
                  <a:solidFill>
                    <a:schemeClr val="tx1"/>
                  </a:solidFill>
                </a:endParaRPr>
              </a:p>
              <a:p>
                <a:pPr algn="l"/>
                <a:endParaRPr lang="en-US" sz="2400" dirty="0">
                  <a:solidFill>
                    <a:schemeClr val="tx1"/>
                  </a:solidFill>
                </a:endParaRPr>
              </a:p>
              <a:p>
                <a:pPr algn="l"/>
                <a:endParaRPr lang="en-US" sz="2400" dirty="0">
                  <a:solidFill>
                    <a:schemeClr val="tx1"/>
                  </a:solidFill>
                </a:endParaRPr>
              </a:p>
              <a:p>
                <a:pPr algn="l"/>
                <a:endParaRPr lang="en-US" sz="24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1828801" y="1371600"/>
                <a:ext cx="7086600" cy="4648200"/>
              </a:xfrm>
              <a:blipFill rotWithShape="1">
                <a:blip r:embed="rId5"/>
                <a:stretch>
                  <a:fillRect/>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9" name="TextBox 8"/>
          <p:cNvSpPr txBox="1"/>
          <p:nvPr/>
        </p:nvSpPr>
        <p:spPr>
          <a:xfrm>
            <a:off x="228600" y="5712023"/>
            <a:ext cx="4939173"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Which Function?</a:t>
            </a:r>
            <a:endParaRPr lang="en-US" sz="1400" dirty="0"/>
          </a:p>
        </p:txBody>
      </p:sp>
    </p:spTree>
    <p:extLst>
      <p:ext uri="{BB962C8B-B14F-4D97-AF65-F5344CB8AC3E}">
        <p14:creationId xmlns:p14="http://schemas.microsoft.com/office/powerpoint/2010/main" val="16170117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igidea.jpg"/>
          <p:cNvPicPr>
            <a:picLocks noChangeAspect="1"/>
          </p:cNvPicPr>
          <p:nvPr/>
        </p:nvPicPr>
        <p:blipFill>
          <a:blip r:embed="rId3" cstate="print"/>
          <a:stretch>
            <a:fillRect/>
          </a:stretch>
        </p:blipFill>
        <p:spPr>
          <a:xfrm>
            <a:off x="6248400" y="762000"/>
            <a:ext cx="2819400" cy="4191000"/>
          </a:xfrm>
          <a:prstGeom prst="rect">
            <a:avLst/>
          </a:prstGeom>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304800" y="1219200"/>
            <a:ext cx="5943600" cy="5257800"/>
          </a:xfrm>
        </p:spPr>
        <p:txBody>
          <a:bodyPr/>
          <a:lstStyle/>
          <a:p>
            <a:pPr algn="l">
              <a:buFont typeface="Arial" pitchFamily="34" charset="0"/>
              <a:buChar char="•"/>
            </a:pPr>
            <a:r>
              <a:rPr lang="en-US" sz="2100" dirty="0" smtClean="0">
                <a:solidFill>
                  <a:schemeClr val="tx1"/>
                </a:solidFill>
                <a:latin typeface="Arial Narrow" pitchFamily="34" charset="0"/>
              </a:rPr>
              <a:t> </a:t>
            </a:r>
            <a:r>
              <a:rPr lang="en-US" sz="2100" dirty="0">
                <a:solidFill>
                  <a:schemeClr val="tx1"/>
                </a:solidFill>
              </a:rPr>
              <a:t>Interpret the structure of expressions</a:t>
            </a:r>
            <a:r>
              <a:rPr lang="en-US" sz="2100" dirty="0" smtClean="0">
                <a:solidFill>
                  <a:schemeClr val="tx1"/>
                </a:solidFill>
                <a:latin typeface="Arial Narrow" pitchFamily="34" charset="0"/>
              </a:rPr>
              <a:t>.</a:t>
            </a:r>
          </a:p>
          <a:p>
            <a:pPr algn="l">
              <a:buFont typeface="Arial" pitchFamily="34" charset="0"/>
              <a:buChar char="•"/>
            </a:pPr>
            <a:r>
              <a:rPr lang="en-US" sz="2100" dirty="0">
                <a:solidFill>
                  <a:schemeClr val="tx1"/>
                </a:solidFill>
                <a:latin typeface="Arial Narrow" pitchFamily="34" charset="0"/>
              </a:rPr>
              <a:t> </a:t>
            </a:r>
            <a:r>
              <a:rPr lang="en-US" sz="2100" dirty="0" smtClean="0">
                <a:solidFill>
                  <a:schemeClr val="tx1"/>
                </a:solidFill>
              </a:rPr>
              <a:t>Write </a:t>
            </a:r>
            <a:r>
              <a:rPr lang="en-US" sz="2100" dirty="0">
                <a:solidFill>
                  <a:schemeClr val="tx1"/>
                </a:solidFill>
              </a:rPr>
              <a:t>expressions in equivalent forms to solve </a:t>
            </a:r>
            <a:r>
              <a:rPr lang="en-US" sz="2100" dirty="0" smtClean="0">
                <a:solidFill>
                  <a:schemeClr val="tx1"/>
                </a:solidFill>
              </a:rPr>
              <a:t>problems</a:t>
            </a:r>
          </a:p>
          <a:p>
            <a:pPr algn="l">
              <a:buFont typeface="Arial" pitchFamily="34" charset="0"/>
              <a:buChar char="•"/>
            </a:pPr>
            <a:r>
              <a:rPr lang="en-US" sz="2100" dirty="0" smtClean="0">
                <a:solidFill>
                  <a:schemeClr val="tx1"/>
                </a:solidFill>
              </a:rPr>
              <a:t> Create </a:t>
            </a:r>
            <a:r>
              <a:rPr lang="en-US" sz="2100" dirty="0">
                <a:solidFill>
                  <a:schemeClr val="tx1"/>
                </a:solidFill>
              </a:rPr>
              <a:t>equations that describe numbers or </a:t>
            </a:r>
            <a:r>
              <a:rPr lang="en-US" sz="2100" dirty="0" smtClean="0">
                <a:solidFill>
                  <a:schemeClr val="tx1"/>
                </a:solidFill>
              </a:rPr>
              <a:t>relationships</a:t>
            </a:r>
          </a:p>
          <a:p>
            <a:pPr algn="l">
              <a:buFont typeface="Arial" pitchFamily="34" charset="0"/>
              <a:buChar char="•"/>
            </a:pPr>
            <a:r>
              <a:rPr lang="en-US" sz="2100" dirty="0" smtClean="0">
                <a:solidFill>
                  <a:schemeClr val="tx1"/>
                </a:solidFill>
              </a:rPr>
              <a:t> Solve </a:t>
            </a:r>
            <a:r>
              <a:rPr lang="en-US" sz="2100" dirty="0">
                <a:solidFill>
                  <a:schemeClr val="tx1"/>
                </a:solidFill>
              </a:rPr>
              <a:t>equations and inequalities in one variable</a:t>
            </a:r>
          </a:p>
          <a:p>
            <a:pPr algn="l">
              <a:buFont typeface="Arial" pitchFamily="34" charset="0"/>
              <a:buChar char="•"/>
            </a:pPr>
            <a:r>
              <a:rPr lang="en-US" sz="2100" dirty="0" smtClean="0">
                <a:solidFill>
                  <a:schemeClr val="tx1"/>
                </a:solidFill>
              </a:rPr>
              <a:t> Solve </a:t>
            </a:r>
            <a:r>
              <a:rPr lang="en-US" sz="2100" dirty="0">
                <a:solidFill>
                  <a:schemeClr val="tx1"/>
                </a:solidFill>
              </a:rPr>
              <a:t>systems of </a:t>
            </a:r>
            <a:r>
              <a:rPr lang="en-US" sz="2100" dirty="0" smtClean="0">
                <a:solidFill>
                  <a:schemeClr val="tx1"/>
                </a:solidFill>
              </a:rPr>
              <a:t>equations</a:t>
            </a:r>
          </a:p>
          <a:p>
            <a:pPr algn="l">
              <a:buFont typeface="Arial" pitchFamily="34" charset="0"/>
              <a:buChar char="•"/>
            </a:pPr>
            <a:r>
              <a:rPr lang="en-US" sz="2100" dirty="0" smtClean="0">
                <a:solidFill>
                  <a:schemeClr val="tx1"/>
                </a:solidFill>
              </a:rPr>
              <a:t> Interpret functions that arise in applications in terms of the context</a:t>
            </a:r>
          </a:p>
          <a:p>
            <a:pPr algn="l">
              <a:buFont typeface="Arial" pitchFamily="34" charset="0"/>
              <a:buChar char="•"/>
            </a:pPr>
            <a:r>
              <a:rPr lang="en-US" sz="2100" dirty="0" smtClean="0">
                <a:solidFill>
                  <a:schemeClr val="tx1"/>
                </a:solidFill>
              </a:rPr>
              <a:t> Analyze </a:t>
            </a:r>
            <a:r>
              <a:rPr lang="en-US" sz="2100" dirty="0">
                <a:solidFill>
                  <a:schemeClr val="tx1"/>
                </a:solidFill>
              </a:rPr>
              <a:t>functions using different representations</a:t>
            </a:r>
          </a:p>
          <a:p>
            <a:pPr algn="l">
              <a:buFont typeface="Arial" pitchFamily="34" charset="0"/>
              <a:buChar char="•"/>
            </a:pPr>
            <a:r>
              <a:rPr lang="en-US" sz="2100" dirty="0" smtClean="0">
                <a:solidFill>
                  <a:schemeClr val="tx1"/>
                </a:solidFill>
              </a:rPr>
              <a:t> Build a function that models a relationship between two quantities</a:t>
            </a:r>
          </a:p>
          <a:p>
            <a:pPr algn="l">
              <a:buFont typeface="Arial" pitchFamily="34" charset="0"/>
              <a:buChar char="•"/>
            </a:pPr>
            <a:r>
              <a:rPr lang="en-US" sz="2100" dirty="0" smtClean="0">
                <a:solidFill>
                  <a:schemeClr val="tx1"/>
                </a:solidFill>
              </a:rPr>
              <a:t> Build new functions from existing functions</a:t>
            </a:r>
          </a:p>
          <a:p>
            <a:pPr algn="l">
              <a:buFont typeface="Arial" pitchFamily="34" charset="0"/>
              <a:buChar char="•"/>
            </a:pPr>
            <a:r>
              <a:rPr lang="en-US" sz="2100" dirty="0" smtClean="0">
                <a:solidFill>
                  <a:schemeClr val="tx1"/>
                </a:solidFill>
              </a:rPr>
              <a:t> Construct and compare linear, quadratic, and exponential models and solve problems</a:t>
            </a:r>
          </a:p>
          <a:p>
            <a:pPr algn="l">
              <a:buFont typeface="Arial" pitchFamily="34" charset="0"/>
              <a:buChar char="•"/>
            </a:pPr>
            <a:endParaRPr lang="en-US" dirty="0"/>
          </a:p>
          <a:p>
            <a:pPr algn="l">
              <a:buFont typeface="Arial" pitchFamily="34" charset="0"/>
              <a:buChar char="•"/>
            </a:pPr>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814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a:t>Accelerated Analytic Geometry B/Advanced Algebra</a:t>
            </a:r>
            <a:br>
              <a:rPr lang="en-US" sz="3200" dirty="0"/>
            </a:br>
            <a:r>
              <a:rPr lang="en-US" sz="3200" dirty="0"/>
              <a:t>Unit </a:t>
            </a:r>
            <a:r>
              <a:rPr lang="en-US" sz="3200" dirty="0" smtClean="0"/>
              <a:t>2: Quadratic Functions</a:t>
            </a:r>
            <a:r>
              <a:rPr lang="en-US" sz="4000" dirty="0"/>
              <a:t/>
            </a:r>
            <a:br>
              <a:rPr lang="en-US" sz="4000" dirty="0"/>
            </a:br>
            <a:r>
              <a:rPr lang="en-US" sz="2400" dirty="0" smtClean="0"/>
              <a:t>July 31, </a:t>
            </a:r>
            <a:r>
              <a:rPr lang="en-US" sz="2400" dirty="0"/>
              <a:t>2013</a:t>
            </a:r>
            <a:endParaRPr lang="en-US" sz="2400" dirty="0" smtClean="0"/>
          </a:p>
        </p:txBody>
      </p:sp>
      <p:sp>
        <p:nvSpPr>
          <p:cNvPr id="3" name="Subtitle 2"/>
          <p:cNvSpPr>
            <a:spLocks noGrp="1"/>
          </p:cNvSpPr>
          <p:nvPr>
            <p:ph type="subTitle" idx="1"/>
          </p:nvPr>
        </p:nvSpPr>
        <p:spPr>
          <a:xfrm>
            <a:off x="1295400" y="3733800"/>
            <a:ext cx="6705600" cy="2590800"/>
          </a:xfrm>
        </p:spPr>
        <p:txBody>
          <a:bodyPr rtlCol="0">
            <a:noAutofit/>
          </a:bodyPr>
          <a:lstStyle/>
          <a:p>
            <a:pPr fontAlgn="auto">
              <a:spcAft>
                <a:spcPts val="0"/>
              </a:spcAft>
              <a:buFont typeface="Arial" pitchFamily="34" charset="0"/>
              <a:buNone/>
              <a:defRPr/>
            </a:pPr>
            <a:r>
              <a:rPr lang="en-US" sz="2400" dirty="0" smtClean="0">
                <a:solidFill>
                  <a:schemeClr val="tx1"/>
                </a:solidFill>
              </a:rPr>
              <a:t>James Pratt – </a:t>
            </a:r>
            <a:r>
              <a:rPr lang="en-US" sz="2400" dirty="0" smtClean="0">
                <a:solidFill>
                  <a:schemeClr val="tx1"/>
                </a:solidFill>
                <a:hlinkClick r:id="rId3"/>
              </a:rPr>
              <a:t>jpratt@doe.k12.ga.us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Brooke Kline – </a:t>
            </a:r>
            <a:r>
              <a:rPr lang="en-US" sz="2400" dirty="0" smtClean="0">
                <a:solidFill>
                  <a:schemeClr val="tx1"/>
                </a:solidFill>
                <a:hlinkClick r:id="rId4"/>
              </a:rPr>
              <a:t>bkline@doe.k12.ga.us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Secondary Mathematics Specialists</a:t>
            </a:r>
          </a:p>
          <a:p>
            <a:pPr fontAlgn="auto">
              <a:spcAft>
                <a:spcPts val="0"/>
              </a:spcAft>
              <a:buFont typeface="Arial" pitchFamily="34" charset="0"/>
              <a:buNone/>
              <a:defRPr/>
            </a:pPr>
            <a:endParaRPr lang="en-US" sz="1100" dirty="0" smtClean="0">
              <a:solidFill>
                <a:schemeClr val="tx1"/>
              </a:solidFill>
            </a:endParaRPr>
          </a:p>
          <a:p>
            <a:pPr fontAlgn="auto">
              <a:spcAft>
                <a:spcPts val="0"/>
              </a:spcAft>
              <a:buFont typeface="Arial" pitchFamily="34" charset="0"/>
              <a:buNone/>
              <a:defRPr/>
            </a:pPr>
            <a:r>
              <a:rPr lang="en-US" sz="2400" dirty="0" smtClean="0">
                <a:solidFill>
                  <a:schemeClr val="tx1"/>
                </a:solidFill>
              </a:rPr>
              <a:t>These materials are for nonprofit educational purposes only.  Any other use may constitute copyright infringement.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21369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rotWithShape="1">
          <a:blip r:embed="rId3" cstate="print"/>
          <a:srcRect r="3174" b="39276"/>
          <a:stretch/>
        </p:blipFill>
        <p:spPr bwMode="auto">
          <a:xfrm>
            <a:off x="914400" y="1836738"/>
            <a:ext cx="7315200" cy="4259262"/>
          </a:xfrm>
          <a:prstGeom prst="rect">
            <a:avLst/>
          </a:prstGeom>
          <a:noFill/>
          <a:ln w="9525">
            <a:noFill/>
            <a:miter lim="800000"/>
            <a:headEnd/>
            <a:tailEnd/>
          </a:ln>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152400" y="1219200"/>
            <a:ext cx="8839200" cy="617538"/>
          </a:xfrm>
        </p:spPr>
        <p:txBody>
          <a:bodyPr/>
          <a:lstStyle/>
          <a:p>
            <a:r>
              <a:rPr lang="en-US" dirty="0" smtClean="0">
                <a:solidFill>
                  <a:schemeClr val="tx1"/>
                </a:solidFill>
              </a:rPr>
              <a:t>Standards for Mathematical Practice</a:t>
            </a: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60742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152400" y="1219200"/>
            <a:ext cx="4114800" cy="4114800"/>
          </a:xfrm>
        </p:spPr>
        <p:txBody>
          <a:bodyPr/>
          <a:lstStyle/>
          <a:p>
            <a:pPr marL="457200" indent="-457200" algn="l">
              <a:buFont typeface="Arial" pitchFamily="34" charset="0"/>
              <a:buChar char="•"/>
            </a:pPr>
            <a:r>
              <a:rPr lang="en-US" sz="2800" dirty="0" smtClean="0">
                <a:solidFill>
                  <a:schemeClr val="tx1"/>
                </a:solidFill>
              </a:rPr>
              <a:t>SMP 1 – Make sense of problems and persevere in solving them</a:t>
            </a:r>
          </a:p>
          <a:p>
            <a:pPr marL="457200" indent="-457200" algn="l">
              <a:buFont typeface="Arial" pitchFamily="34" charset="0"/>
              <a:buChar char="•"/>
            </a:pPr>
            <a:r>
              <a:rPr lang="en-US" sz="2800" dirty="0" smtClean="0">
                <a:solidFill>
                  <a:schemeClr val="tx1"/>
                </a:solidFill>
              </a:rPr>
              <a:t>SMP </a:t>
            </a:r>
            <a:r>
              <a:rPr lang="en-US" sz="2800" dirty="0">
                <a:solidFill>
                  <a:schemeClr val="tx1"/>
                </a:solidFill>
              </a:rPr>
              <a:t>3 – Construct viable arguments and critique the reasoning of </a:t>
            </a:r>
            <a:r>
              <a:rPr lang="en-US" sz="2800" dirty="0" smtClean="0">
                <a:solidFill>
                  <a:schemeClr val="tx1"/>
                </a:solidFill>
              </a:rPr>
              <a:t>others</a:t>
            </a:r>
          </a:p>
          <a:p>
            <a:pPr marL="457200" indent="-457200" algn="l">
              <a:buFont typeface="Arial" pitchFamily="34" charset="0"/>
              <a:buChar char="•"/>
            </a:pPr>
            <a:r>
              <a:rPr lang="en-US" sz="2800" dirty="0" smtClean="0">
                <a:solidFill>
                  <a:schemeClr val="tx1"/>
                </a:solidFill>
                <a:latin typeface="Arial Narrow" pitchFamily="34" charset="0"/>
              </a:rPr>
              <a:t>SMP 6 – Attend to precision</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4" cstate="print"/>
          <a:srcRect l="15833" t="22000" r="17500" b="6000"/>
          <a:stretch>
            <a:fillRect/>
          </a:stretch>
        </p:blipFill>
        <p:spPr bwMode="auto">
          <a:xfrm>
            <a:off x="4267200" y="1295400"/>
            <a:ext cx="4648200" cy="4038600"/>
          </a:xfrm>
          <a:prstGeom prst="rect">
            <a:avLst/>
          </a:prstGeom>
          <a:noFill/>
          <a:ln w="9525">
            <a:noFill/>
            <a:miter lim="800000"/>
            <a:headEnd/>
            <a:tailEnd/>
          </a:ln>
        </p:spPr>
      </p:pic>
      <p:sp>
        <p:nvSpPr>
          <p:cNvPr id="5" name="TextBox 4"/>
          <p:cNvSpPr txBox="1"/>
          <p:nvPr/>
        </p:nvSpPr>
        <p:spPr>
          <a:xfrm>
            <a:off x="1143000" y="5486400"/>
            <a:ext cx="7162800" cy="461665"/>
          </a:xfrm>
          <a:prstGeom prst="rect">
            <a:avLst/>
          </a:prstGeom>
          <a:noFill/>
        </p:spPr>
        <p:txBody>
          <a:bodyPr wrap="square" rtlCol="0">
            <a:spAutoFit/>
          </a:bodyPr>
          <a:lstStyle/>
          <a:p>
            <a:r>
              <a:rPr lang="en-US" sz="2400" dirty="0">
                <a:latin typeface="+mj-lt"/>
                <a:hlinkClick r:id="rId5"/>
              </a:rPr>
              <a:t>https://www.teachingchannel.org/videos/class-warm-up-routine</a:t>
            </a:r>
            <a:endParaRPr lang="en-US" sz="2400" dirty="0">
              <a:latin typeface="+mj-lt"/>
            </a:endParaRPr>
          </a:p>
        </p:txBody>
      </p:sp>
    </p:spTree>
    <p:extLst>
      <p:ext uri="{BB962C8B-B14F-4D97-AF65-F5344CB8AC3E}">
        <p14:creationId xmlns:p14="http://schemas.microsoft.com/office/powerpoint/2010/main" val="23662614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oherence2.jpg"/>
          <p:cNvPicPr>
            <a:picLocks noChangeAspect="1"/>
          </p:cNvPicPr>
          <p:nvPr/>
        </p:nvPicPr>
        <p:blipFill>
          <a:blip r:embed="rId3" cstate="print"/>
          <a:stretch>
            <a:fillRect/>
          </a:stretch>
        </p:blipFill>
        <p:spPr>
          <a:xfrm rot="16200000">
            <a:off x="5503985" y="744414"/>
            <a:ext cx="3470029" cy="3657600"/>
          </a:xfrm>
          <a:prstGeom prst="rect">
            <a:avLst/>
          </a:prstGeom>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Coherence and Focus</a:t>
            </a:r>
            <a:endParaRPr lang="en-US" dirty="0">
              <a:latin typeface="Arial Narrow" pitchFamily="34" charset="0"/>
            </a:endParaRPr>
          </a:p>
        </p:txBody>
      </p:sp>
      <p:sp>
        <p:nvSpPr>
          <p:cNvPr id="3" name="Subtitle 2"/>
          <p:cNvSpPr>
            <a:spLocks noGrp="1"/>
          </p:cNvSpPr>
          <p:nvPr>
            <p:ph type="subTitle" idx="1"/>
          </p:nvPr>
        </p:nvSpPr>
        <p:spPr>
          <a:xfrm>
            <a:off x="152400" y="1219200"/>
            <a:ext cx="5943600" cy="5257800"/>
          </a:xfrm>
        </p:spPr>
        <p:txBody>
          <a:bodyPr/>
          <a:lstStyle/>
          <a:p>
            <a:pPr marL="457200" indent="-457200" algn="l">
              <a:buFont typeface="Arial" pitchFamily="34" charset="0"/>
              <a:buChar char="•"/>
            </a:pPr>
            <a:r>
              <a:rPr lang="en-US" dirty="0" smtClean="0">
                <a:solidFill>
                  <a:schemeClr val="tx1"/>
                </a:solidFill>
              </a:rPr>
              <a:t>K-9</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smtClean="0">
                <a:solidFill>
                  <a:schemeClr val="tx1"/>
                </a:solidFill>
              </a:rPr>
              <a:t> Algebraic expressions</a:t>
            </a:r>
          </a:p>
          <a:p>
            <a:pPr lvl="2" algn="l">
              <a:buFont typeface="Wingdings" pitchFamily="2" charset="2"/>
              <a:buChar char="Ø"/>
            </a:pPr>
            <a:r>
              <a:rPr lang="en-US" dirty="0" smtClean="0">
                <a:solidFill>
                  <a:schemeClr val="tx1"/>
                </a:solidFill>
              </a:rPr>
              <a:t> Properties of operations</a:t>
            </a:r>
          </a:p>
          <a:p>
            <a:pPr lvl="2" algn="l">
              <a:buFont typeface="Wingdings" pitchFamily="2" charset="2"/>
              <a:buChar char="Ø"/>
            </a:pPr>
            <a:r>
              <a:rPr lang="en-US" dirty="0">
                <a:solidFill>
                  <a:schemeClr val="tx1"/>
                </a:solidFill>
              </a:rPr>
              <a:t> </a:t>
            </a:r>
            <a:r>
              <a:rPr lang="en-US" dirty="0" smtClean="0">
                <a:solidFill>
                  <a:schemeClr val="tx1"/>
                </a:solidFill>
              </a:rPr>
              <a:t>Radicals and integer exponents with numerical expressions</a:t>
            </a:r>
            <a:endParaRPr lang="en-US" dirty="0">
              <a:solidFill>
                <a:schemeClr val="tx1"/>
              </a:solidFill>
            </a:endParaRPr>
          </a:p>
          <a:p>
            <a:pPr marL="457200" indent="-457200" algn="l">
              <a:buFont typeface="Arial" pitchFamily="34" charset="0"/>
              <a:buChar char="•"/>
            </a:pPr>
            <a:r>
              <a:rPr lang="en-US" dirty="0">
                <a:solidFill>
                  <a:schemeClr val="tx1"/>
                </a:solidFill>
              </a:rPr>
              <a:t>11th-12th </a:t>
            </a:r>
          </a:p>
          <a:p>
            <a:pPr lvl="2" algn="l">
              <a:buFont typeface="Wingdings" pitchFamily="2" charset="2"/>
              <a:buChar char="Ø"/>
            </a:pPr>
            <a:r>
              <a:rPr lang="en-US" dirty="0" smtClean="0">
                <a:solidFill>
                  <a:schemeClr val="tx1"/>
                </a:solidFill>
              </a:rPr>
              <a:t> Polynomial identities and equations</a:t>
            </a:r>
          </a:p>
          <a:p>
            <a:pPr lvl="2" algn="l">
              <a:buFont typeface="Wingdings" pitchFamily="2" charset="2"/>
              <a:buChar char="Ø"/>
            </a:pPr>
            <a:r>
              <a:rPr lang="en-US" dirty="0">
                <a:solidFill>
                  <a:schemeClr val="tx1"/>
                </a:solidFill>
              </a:rPr>
              <a:t> </a:t>
            </a:r>
            <a:r>
              <a:rPr lang="en-US" dirty="0" smtClean="0">
                <a:solidFill>
                  <a:schemeClr val="tx1"/>
                </a:solidFill>
              </a:rPr>
              <a:t>Polynomial, square root, and cube root functions</a:t>
            </a:r>
            <a:endParaRPr lang="en-US" dirty="0">
              <a:solidFill>
                <a:schemeClr val="tx1"/>
              </a:solidFill>
            </a:endParaRPr>
          </a:p>
          <a:p>
            <a:pPr lvl="2" algn="l"/>
            <a:endParaRPr lang="en-US" dirty="0">
              <a:solidFill>
                <a:schemeClr val="tx1"/>
              </a:solidFill>
            </a:endParaRPr>
          </a:p>
          <a:p>
            <a:pPr algn="l">
              <a:buFont typeface="Arial" pitchFamily="34" charset="0"/>
              <a:buChar char="•"/>
            </a:pPr>
            <a:endParaRPr lang="en-US" dirty="0" smtClean="0">
              <a:solidFill>
                <a:schemeClr val="tx1"/>
              </a:solidFill>
              <a:latin typeface="Arial Narrow" pitchFamily="34" charset="0"/>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05800" cy="4343400"/>
              </a:xfrm>
            </p:spPr>
            <p:txBody>
              <a:bodyPr/>
              <a:lstStyle/>
              <a:p>
                <a:pPr algn="l"/>
                <a:r>
                  <a:rPr lang="en-US" sz="2800" dirty="0" smtClean="0">
                    <a:solidFill>
                      <a:schemeClr val="tx1"/>
                    </a:solidFill>
                  </a:rPr>
                  <a:t>The profit that a company makes selling an item (in thousands of dollars) depends on the price of the item (in dollars). If </a:t>
                </a:r>
                <a:r>
                  <a:rPr lang="en-US" sz="2800" i="1" dirty="0" smtClean="0">
                    <a:solidFill>
                      <a:schemeClr val="tx1"/>
                    </a:solidFill>
                    <a:latin typeface="Cambria Math" pitchFamily="18" charset="0"/>
                    <a:ea typeface="Cambria Math" pitchFamily="18" charset="0"/>
                  </a:rPr>
                  <a:t>p</a:t>
                </a:r>
                <a:r>
                  <a:rPr lang="en-US" sz="2800" dirty="0" smtClean="0">
                    <a:solidFill>
                      <a:schemeClr val="tx1"/>
                    </a:solidFill>
                  </a:rPr>
                  <a:t> is the price of the item, then three equivalent forms for the profit are:</a:t>
                </a:r>
              </a:p>
              <a:p>
                <a:pPr algn="l"/>
                <a14:m>
                  <m:oMathPara xmlns:m="http://schemas.openxmlformats.org/officeDocument/2006/math">
                    <m:oMathParaPr>
                      <m:jc m:val="centerGroup"/>
                    </m:oMathParaPr>
                    <m:oMath xmlns:m="http://schemas.openxmlformats.org/officeDocument/2006/math">
                      <m:r>
                        <m:rPr>
                          <m:nor/>
                        </m:rPr>
                        <a:rPr lang="en-US" sz="2800" b="0" i="0" smtClean="0">
                          <a:solidFill>
                            <a:schemeClr val="tx1"/>
                          </a:solidFill>
                        </a:rPr>
                        <m:t>Standard</m:t>
                      </m:r>
                      <m:r>
                        <m:rPr>
                          <m:nor/>
                        </m:rPr>
                        <a:rPr lang="en-US" sz="2800" b="0" i="0" smtClean="0">
                          <a:solidFill>
                            <a:schemeClr val="tx1"/>
                          </a:solidFill>
                        </a:rPr>
                        <m:t> </m:t>
                      </m:r>
                      <m:r>
                        <m:rPr>
                          <m:nor/>
                        </m:rPr>
                        <a:rPr lang="en-US" sz="2800" b="0" i="0" smtClean="0">
                          <a:solidFill>
                            <a:schemeClr val="tx1"/>
                          </a:solidFill>
                        </a:rPr>
                        <m:t>form</m:t>
                      </m:r>
                      <m:r>
                        <m:rPr>
                          <m:nor/>
                        </m:rPr>
                        <a:rPr lang="en-US" sz="2800" b="0" i="0" smtClean="0">
                          <a:solidFill>
                            <a:schemeClr val="tx1"/>
                          </a:solidFill>
                        </a:rPr>
                        <m:t>: </m:t>
                      </m:r>
                      <m:r>
                        <a:rPr lang="en-US" sz="2800" b="0" i="1" smtClean="0">
                          <a:solidFill>
                            <a:schemeClr val="tx1"/>
                          </a:solidFill>
                          <a:latin typeface="Cambria Math"/>
                        </a:rPr>
                        <m:t>−2</m:t>
                      </m:r>
                      <m:sSup>
                        <m:sSupPr>
                          <m:ctrlPr>
                            <a:rPr lang="en-US" sz="2800" b="0" i="1" smtClean="0">
                              <a:solidFill>
                                <a:schemeClr val="tx1"/>
                              </a:solidFill>
                              <a:latin typeface="Cambria Math"/>
                            </a:rPr>
                          </m:ctrlPr>
                        </m:sSupPr>
                        <m:e>
                          <m:r>
                            <a:rPr lang="en-US" sz="2800" b="0" i="1" smtClean="0">
                              <a:solidFill>
                                <a:schemeClr val="tx1"/>
                              </a:solidFill>
                              <a:latin typeface="Cambria Math"/>
                            </a:rPr>
                            <m:t>𝑝</m:t>
                          </m:r>
                        </m:e>
                        <m:sup>
                          <m:r>
                            <a:rPr lang="en-US" sz="2800" b="0" i="1" smtClean="0">
                              <a:solidFill>
                                <a:schemeClr val="tx1"/>
                              </a:solidFill>
                              <a:latin typeface="Cambria Math"/>
                            </a:rPr>
                            <m:t>2</m:t>
                          </m:r>
                        </m:sup>
                      </m:sSup>
                      <m:r>
                        <a:rPr lang="en-US" sz="2800" b="0" i="1" smtClean="0">
                          <a:solidFill>
                            <a:schemeClr val="tx1"/>
                          </a:solidFill>
                          <a:latin typeface="Cambria Math"/>
                        </a:rPr>
                        <m:t>+24</m:t>
                      </m:r>
                      <m:r>
                        <a:rPr lang="en-US" sz="2800" b="0" i="1" smtClean="0">
                          <a:solidFill>
                            <a:schemeClr val="tx1"/>
                          </a:solidFill>
                          <a:latin typeface="Cambria Math"/>
                        </a:rPr>
                        <m:t>𝑝</m:t>
                      </m:r>
                      <m:r>
                        <a:rPr lang="en-US" sz="2800" b="0" i="1" smtClean="0">
                          <a:solidFill>
                            <a:schemeClr val="tx1"/>
                          </a:solidFill>
                          <a:latin typeface="Cambria Math"/>
                        </a:rPr>
                        <m:t>−54</m:t>
                      </m:r>
                    </m:oMath>
                  </m:oMathPara>
                </a14:m>
                <a:endParaRPr lang="en-US" sz="2800" b="0" dirty="0" smtClean="0">
                  <a:solidFill>
                    <a:schemeClr val="tx1"/>
                  </a:solidFill>
                </a:endParaRPr>
              </a:p>
              <a:p>
                <a:pPr algn="l"/>
                <a14:m>
                  <m:oMathPara xmlns:m="http://schemas.openxmlformats.org/officeDocument/2006/math">
                    <m:oMathParaPr>
                      <m:jc m:val="centerGroup"/>
                    </m:oMathParaPr>
                    <m:oMath xmlns:m="http://schemas.openxmlformats.org/officeDocument/2006/math">
                      <m:r>
                        <m:rPr>
                          <m:nor/>
                        </m:rPr>
                        <a:rPr lang="en-US" sz="2800" b="0" i="0" smtClean="0">
                          <a:solidFill>
                            <a:schemeClr val="tx1"/>
                          </a:solidFill>
                        </a:rPr>
                        <m:t>Factored</m:t>
                      </m:r>
                      <m:r>
                        <m:rPr>
                          <m:nor/>
                        </m:rPr>
                        <a:rPr lang="en-US" sz="2800" b="0" i="0" smtClean="0">
                          <a:solidFill>
                            <a:schemeClr val="tx1"/>
                          </a:solidFill>
                        </a:rPr>
                        <m:t> </m:t>
                      </m:r>
                      <m:r>
                        <m:rPr>
                          <m:nor/>
                        </m:rPr>
                        <a:rPr lang="en-US" sz="2800" b="0" i="0" smtClean="0">
                          <a:solidFill>
                            <a:schemeClr val="tx1"/>
                          </a:solidFill>
                        </a:rPr>
                        <m:t>form</m:t>
                      </m:r>
                      <m:r>
                        <m:rPr>
                          <m:nor/>
                        </m:rPr>
                        <a:rPr lang="en-US" sz="2800" b="0" i="0" smtClean="0">
                          <a:solidFill>
                            <a:schemeClr val="tx1"/>
                          </a:solidFill>
                        </a:rPr>
                        <m:t>:</m:t>
                      </m:r>
                      <m:r>
                        <a:rPr lang="en-US" sz="2800" b="0" i="1" smtClean="0">
                          <a:solidFill>
                            <a:schemeClr val="tx1"/>
                          </a:solidFill>
                          <a:latin typeface="Cambria Math"/>
                        </a:rPr>
                        <m:t>−2</m:t>
                      </m:r>
                      <m:d>
                        <m:dPr>
                          <m:ctrlPr>
                            <a:rPr lang="en-US" sz="2800" b="0" i="1" smtClean="0">
                              <a:solidFill>
                                <a:schemeClr val="tx1"/>
                              </a:solidFill>
                              <a:latin typeface="Cambria Math"/>
                            </a:rPr>
                          </m:ctrlPr>
                        </m:dPr>
                        <m:e>
                          <m:r>
                            <a:rPr lang="en-US" sz="2800" b="0" i="1" smtClean="0">
                              <a:solidFill>
                                <a:schemeClr val="tx1"/>
                              </a:solidFill>
                              <a:latin typeface="Cambria Math"/>
                            </a:rPr>
                            <m:t>𝑝</m:t>
                          </m:r>
                          <m:r>
                            <a:rPr lang="en-US" sz="2800" b="0" i="1" smtClean="0">
                              <a:solidFill>
                                <a:schemeClr val="tx1"/>
                              </a:solidFill>
                              <a:latin typeface="Cambria Math"/>
                            </a:rPr>
                            <m:t>−3</m:t>
                          </m:r>
                        </m:e>
                      </m:d>
                      <m:d>
                        <m:dPr>
                          <m:ctrlPr>
                            <a:rPr lang="en-US" sz="2800" b="0" i="1" smtClean="0">
                              <a:solidFill>
                                <a:schemeClr val="tx1"/>
                              </a:solidFill>
                              <a:latin typeface="Cambria Math"/>
                            </a:rPr>
                          </m:ctrlPr>
                        </m:dPr>
                        <m:e>
                          <m:r>
                            <a:rPr lang="en-US" sz="2800" b="0" i="1" smtClean="0">
                              <a:solidFill>
                                <a:schemeClr val="tx1"/>
                              </a:solidFill>
                              <a:latin typeface="Cambria Math"/>
                            </a:rPr>
                            <m:t>𝑝</m:t>
                          </m:r>
                          <m:r>
                            <a:rPr lang="en-US" sz="2800" b="0" i="1" smtClean="0">
                              <a:solidFill>
                                <a:schemeClr val="tx1"/>
                              </a:solidFill>
                              <a:latin typeface="Cambria Math"/>
                            </a:rPr>
                            <m:t>−9</m:t>
                          </m:r>
                        </m:e>
                      </m:d>
                    </m:oMath>
                  </m:oMathPara>
                </a14:m>
                <a:endParaRPr lang="en-US" sz="2800" b="0" dirty="0" smtClean="0">
                  <a:solidFill>
                    <a:schemeClr val="tx1"/>
                  </a:solidFill>
                </a:endParaRPr>
              </a:p>
              <a:p>
                <a:pPr algn="l"/>
                <a14:m>
                  <m:oMathPara xmlns:m="http://schemas.openxmlformats.org/officeDocument/2006/math">
                    <m:oMathParaPr>
                      <m:jc m:val="centerGroup"/>
                    </m:oMathParaPr>
                    <m:oMath xmlns:m="http://schemas.openxmlformats.org/officeDocument/2006/math">
                      <m:r>
                        <m:rPr>
                          <m:nor/>
                        </m:rPr>
                        <a:rPr lang="en-US" sz="2800" b="0" i="0" smtClean="0">
                          <a:solidFill>
                            <a:schemeClr val="tx1"/>
                          </a:solidFill>
                        </a:rPr>
                        <m:t>Vertex</m:t>
                      </m:r>
                      <m:r>
                        <m:rPr>
                          <m:nor/>
                        </m:rPr>
                        <a:rPr lang="en-US" sz="2800" b="0" i="0" smtClean="0">
                          <a:solidFill>
                            <a:schemeClr val="tx1"/>
                          </a:solidFill>
                        </a:rPr>
                        <m:t> </m:t>
                      </m:r>
                      <m:r>
                        <m:rPr>
                          <m:nor/>
                        </m:rPr>
                        <a:rPr lang="en-US" sz="2800" b="0" i="0" smtClean="0">
                          <a:solidFill>
                            <a:schemeClr val="tx1"/>
                          </a:solidFill>
                        </a:rPr>
                        <m:t>form</m:t>
                      </m:r>
                      <m:r>
                        <m:rPr>
                          <m:nor/>
                        </m:rPr>
                        <a:rPr lang="en-US" sz="2800" b="0" i="0" smtClean="0">
                          <a:solidFill>
                            <a:schemeClr val="tx1"/>
                          </a:solidFill>
                        </a:rPr>
                        <m:t>: </m:t>
                      </m:r>
                      <m:r>
                        <a:rPr lang="en-US" sz="2800" b="0" i="1" smtClean="0">
                          <a:solidFill>
                            <a:schemeClr val="tx1"/>
                          </a:solidFill>
                          <a:latin typeface="Cambria Math"/>
                        </a:rPr>
                        <m:t>−2</m:t>
                      </m:r>
                      <m:sSup>
                        <m:sSupPr>
                          <m:ctrlPr>
                            <a:rPr lang="en-US" sz="2800" b="0" i="1" smtClean="0">
                              <a:solidFill>
                                <a:schemeClr val="tx1"/>
                              </a:solidFill>
                              <a:latin typeface="Cambria Math"/>
                            </a:rPr>
                          </m:ctrlPr>
                        </m:sSupPr>
                        <m:e>
                          <m:d>
                            <m:dPr>
                              <m:ctrlPr>
                                <a:rPr lang="en-US" sz="2800" b="0" i="1" smtClean="0">
                                  <a:solidFill>
                                    <a:schemeClr val="tx1"/>
                                  </a:solidFill>
                                  <a:latin typeface="Cambria Math"/>
                                </a:rPr>
                              </m:ctrlPr>
                            </m:dPr>
                            <m:e>
                              <m:r>
                                <a:rPr lang="en-US" sz="2800" b="0" i="1" smtClean="0">
                                  <a:solidFill>
                                    <a:schemeClr val="tx1"/>
                                  </a:solidFill>
                                  <a:latin typeface="Cambria Math"/>
                                </a:rPr>
                                <m:t>𝑝</m:t>
                              </m:r>
                              <m:r>
                                <a:rPr lang="en-US" sz="2800" b="0" i="1" smtClean="0">
                                  <a:solidFill>
                                    <a:schemeClr val="tx1"/>
                                  </a:solidFill>
                                  <a:latin typeface="Cambria Math"/>
                                </a:rPr>
                                <m:t>−3</m:t>
                              </m:r>
                            </m:e>
                          </m:d>
                        </m:e>
                        <m:sup>
                          <m:r>
                            <a:rPr lang="en-US" sz="2800" b="0" i="1" smtClean="0">
                              <a:solidFill>
                                <a:schemeClr val="tx1"/>
                              </a:solidFill>
                              <a:latin typeface="Cambria Math"/>
                            </a:rPr>
                            <m:t>2</m:t>
                          </m:r>
                        </m:sup>
                      </m:sSup>
                      <m:r>
                        <a:rPr lang="en-US" sz="2800" b="0" i="1" smtClean="0">
                          <a:solidFill>
                            <a:schemeClr val="tx1"/>
                          </a:solidFill>
                          <a:latin typeface="Cambria Math"/>
                        </a:rPr>
                        <m:t>+18</m:t>
                      </m:r>
                    </m:oMath>
                  </m:oMathPara>
                </a14:m>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05800" cy="4343400"/>
              </a:xfrm>
              <a:blipFill rotWithShape="1">
                <a:blip r:embed="rId3"/>
                <a:stretch>
                  <a:fillRect l="-1542" t="-1404" r="-1248"/>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0" y="5715000"/>
            <a:ext cx="5390963"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A-SSE Profit of a Company</a:t>
            </a:r>
            <a:endParaRPr lang="en-US" sz="1400" dirty="0"/>
          </a:p>
        </p:txBody>
      </p:sp>
    </p:spTree>
    <p:extLst>
      <p:ext uri="{BB962C8B-B14F-4D97-AF65-F5344CB8AC3E}">
        <p14:creationId xmlns:p14="http://schemas.microsoft.com/office/powerpoint/2010/main" val="13611472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05800" cy="4343400"/>
              </a:xfrm>
            </p:spPr>
            <p:txBody>
              <a:bodyPr/>
              <a:lstStyle/>
              <a:p>
                <a:pPr algn="l"/>
                <a14:m>
                  <m:oMathPara xmlns:m="http://schemas.openxmlformats.org/officeDocument/2006/math">
                    <m:oMathParaPr>
                      <m:jc m:val="centerGroup"/>
                    </m:oMathParaPr>
                    <m:oMath xmlns:m="http://schemas.openxmlformats.org/officeDocument/2006/math">
                      <m:r>
                        <m:rPr>
                          <m:nor/>
                        </m:rPr>
                        <a:rPr lang="en-US" sz="2800" b="0" i="0" smtClean="0">
                          <a:solidFill>
                            <a:schemeClr val="tx1"/>
                          </a:solidFill>
                        </a:rPr>
                        <m:t>Standard</m:t>
                      </m:r>
                      <m:r>
                        <m:rPr>
                          <m:nor/>
                        </m:rPr>
                        <a:rPr lang="en-US" sz="2800" b="0" i="0" smtClean="0">
                          <a:solidFill>
                            <a:schemeClr val="tx1"/>
                          </a:solidFill>
                        </a:rPr>
                        <m:t> </m:t>
                      </m:r>
                      <m:r>
                        <m:rPr>
                          <m:nor/>
                        </m:rPr>
                        <a:rPr lang="en-US" sz="2800" b="0" i="0" smtClean="0">
                          <a:solidFill>
                            <a:schemeClr val="tx1"/>
                          </a:solidFill>
                        </a:rPr>
                        <m:t>form</m:t>
                      </m:r>
                      <m:r>
                        <m:rPr>
                          <m:nor/>
                        </m:rPr>
                        <a:rPr lang="en-US" sz="2800" b="0" i="0" smtClean="0">
                          <a:solidFill>
                            <a:schemeClr val="tx1"/>
                          </a:solidFill>
                        </a:rPr>
                        <m:t>: </m:t>
                      </m:r>
                      <m:r>
                        <a:rPr lang="en-US" sz="2800" b="0" i="1" smtClean="0">
                          <a:solidFill>
                            <a:schemeClr val="tx1"/>
                          </a:solidFill>
                          <a:latin typeface="Cambria Math"/>
                        </a:rPr>
                        <m:t>−2</m:t>
                      </m:r>
                      <m:sSup>
                        <m:sSupPr>
                          <m:ctrlPr>
                            <a:rPr lang="en-US" sz="2800" b="0" i="1" smtClean="0">
                              <a:solidFill>
                                <a:schemeClr val="tx1"/>
                              </a:solidFill>
                              <a:latin typeface="Cambria Math"/>
                            </a:rPr>
                          </m:ctrlPr>
                        </m:sSupPr>
                        <m:e>
                          <m:r>
                            <a:rPr lang="en-US" sz="2800" b="0" i="1" smtClean="0">
                              <a:solidFill>
                                <a:schemeClr val="tx1"/>
                              </a:solidFill>
                              <a:latin typeface="Cambria Math"/>
                            </a:rPr>
                            <m:t>𝑝</m:t>
                          </m:r>
                        </m:e>
                        <m:sup>
                          <m:r>
                            <a:rPr lang="en-US" sz="2800" b="0" i="1" smtClean="0">
                              <a:solidFill>
                                <a:schemeClr val="tx1"/>
                              </a:solidFill>
                              <a:latin typeface="Cambria Math"/>
                            </a:rPr>
                            <m:t>2</m:t>
                          </m:r>
                        </m:sup>
                      </m:sSup>
                      <m:r>
                        <a:rPr lang="en-US" sz="2800" b="0" i="1" smtClean="0">
                          <a:solidFill>
                            <a:schemeClr val="tx1"/>
                          </a:solidFill>
                          <a:latin typeface="Cambria Math"/>
                        </a:rPr>
                        <m:t>+24</m:t>
                      </m:r>
                      <m:r>
                        <a:rPr lang="en-US" sz="2800" b="0" i="1" smtClean="0">
                          <a:solidFill>
                            <a:schemeClr val="tx1"/>
                          </a:solidFill>
                          <a:latin typeface="Cambria Math"/>
                        </a:rPr>
                        <m:t>𝑝</m:t>
                      </m:r>
                      <m:r>
                        <a:rPr lang="en-US" sz="2800" b="0" i="1" smtClean="0">
                          <a:solidFill>
                            <a:schemeClr val="tx1"/>
                          </a:solidFill>
                          <a:latin typeface="Cambria Math"/>
                        </a:rPr>
                        <m:t>−54</m:t>
                      </m:r>
                    </m:oMath>
                  </m:oMathPara>
                </a14:m>
                <a:endParaRPr lang="en-US" sz="2800" b="0" dirty="0" smtClean="0">
                  <a:solidFill>
                    <a:schemeClr val="tx1"/>
                  </a:solidFill>
                </a:endParaRPr>
              </a:p>
              <a:p>
                <a:pPr algn="l"/>
                <a14:m>
                  <m:oMathPara xmlns:m="http://schemas.openxmlformats.org/officeDocument/2006/math">
                    <m:oMathParaPr>
                      <m:jc m:val="centerGroup"/>
                    </m:oMathParaPr>
                    <m:oMath xmlns:m="http://schemas.openxmlformats.org/officeDocument/2006/math">
                      <m:r>
                        <m:rPr>
                          <m:nor/>
                        </m:rPr>
                        <a:rPr lang="en-US" sz="2800" b="0" i="0" smtClean="0">
                          <a:solidFill>
                            <a:schemeClr val="tx1"/>
                          </a:solidFill>
                        </a:rPr>
                        <m:t>Factored</m:t>
                      </m:r>
                      <m:r>
                        <m:rPr>
                          <m:nor/>
                        </m:rPr>
                        <a:rPr lang="en-US" sz="2800" b="0" i="0" smtClean="0">
                          <a:solidFill>
                            <a:schemeClr val="tx1"/>
                          </a:solidFill>
                        </a:rPr>
                        <m:t> </m:t>
                      </m:r>
                      <m:r>
                        <m:rPr>
                          <m:nor/>
                        </m:rPr>
                        <a:rPr lang="en-US" sz="2800" b="0" i="0" smtClean="0">
                          <a:solidFill>
                            <a:schemeClr val="tx1"/>
                          </a:solidFill>
                        </a:rPr>
                        <m:t>form</m:t>
                      </m:r>
                      <m:r>
                        <m:rPr>
                          <m:nor/>
                        </m:rPr>
                        <a:rPr lang="en-US" sz="2800" b="0" i="0" smtClean="0">
                          <a:solidFill>
                            <a:schemeClr val="tx1"/>
                          </a:solidFill>
                        </a:rPr>
                        <m:t>:</m:t>
                      </m:r>
                      <m:r>
                        <a:rPr lang="en-US" sz="2800" b="0" i="1" smtClean="0">
                          <a:solidFill>
                            <a:schemeClr val="tx1"/>
                          </a:solidFill>
                          <a:latin typeface="Cambria Math"/>
                        </a:rPr>
                        <m:t>−2</m:t>
                      </m:r>
                      <m:d>
                        <m:dPr>
                          <m:ctrlPr>
                            <a:rPr lang="en-US" sz="2800" b="0" i="1" smtClean="0">
                              <a:solidFill>
                                <a:schemeClr val="tx1"/>
                              </a:solidFill>
                              <a:latin typeface="Cambria Math"/>
                            </a:rPr>
                          </m:ctrlPr>
                        </m:dPr>
                        <m:e>
                          <m:r>
                            <a:rPr lang="en-US" sz="2800" b="0" i="1" smtClean="0">
                              <a:solidFill>
                                <a:schemeClr val="tx1"/>
                              </a:solidFill>
                              <a:latin typeface="Cambria Math"/>
                            </a:rPr>
                            <m:t>𝑝</m:t>
                          </m:r>
                          <m:r>
                            <a:rPr lang="en-US" sz="2800" b="0" i="1" smtClean="0">
                              <a:solidFill>
                                <a:schemeClr val="tx1"/>
                              </a:solidFill>
                              <a:latin typeface="Cambria Math"/>
                            </a:rPr>
                            <m:t>−3</m:t>
                          </m:r>
                        </m:e>
                      </m:d>
                      <m:d>
                        <m:dPr>
                          <m:ctrlPr>
                            <a:rPr lang="en-US" sz="2800" b="0" i="1" smtClean="0">
                              <a:solidFill>
                                <a:schemeClr val="tx1"/>
                              </a:solidFill>
                              <a:latin typeface="Cambria Math"/>
                            </a:rPr>
                          </m:ctrlPr>
                        </m:dPr>
                        <m:e>
                          <m:r>
                            <a:rPr lang="en-US" sz="2800" b="0" i="1" smtClean="0">
                              <a:solidFill>
                                <a:schemeClr val="tx1"/>
                              </a:solidFill>
                              <a:latin typeface="Cambria Math"/>
                            </a:rPr>
                            <m:t>𝑝</m:t>
                          </m:r>
                          <m:r>
                            <a:rPr lang="en-US" sz="2800" b="0" i="1" smtClean="0">
                              <a:solidFill>
                                <a:schemeClr val="tx1"/>
                              </a:solidFill>
                              <a:latin typeface="Cambria Math"/>
                            </a:rPr>
                            <m:t>−9</m:t>
                          </m:r>
                        </m:e>
                      </m:d>
                    </m:oMath>
                  </m:oMathPara>
                </a14:m>
                <a:endParaRPr lang="en-US" sz="2800" b="0" dirty="0" smtClean="0">
                  <a:solidFill>
                    <a:schemeClr val="tx1"/>
                  </a:solidFill>
                </a:endParaRPr>
              </a:p>
              <a:p>
                <a:pPr algn="l"/>
                <a14:m>
                  <m:oMathPara xmlns:m="http://schemas.openxmlformats.org/officeDocument/2006/math">
                    <m:oMathParaPr>
                      <m:jc m:val="centerGroup"/>
                    </m:oMathParaPr>
                    <m:oMath xmlns:m="http://schemas.openxmlformats.org/officeDocument/2006/math">
                      <m:r>
                        <m:rPr>
                          <m:nor/>
                        </m:rPr>
                        <a:rPr lang="en-US" sz="2800" b="0" i="0" smtClean="0">
                          <a:solidFill>
                            <a:schemeClr val="tx1"/>
                          </a:solidFill>
                        </a:rPr>
                        <m:t>Vertex</m:t>
                      </m:r>
                      <m:r>
                        <m:rPr>
                          <m:nor/>
                        </m:rPr>
                        <a:rPr lang="en-US" sz="2800" b="0" i="0" smtClean="0">
                          <a:solidFill>
                            <a:schemeClr val="tx1"/>
                          </a:solidFill>
                        </a:rPr>
                        <m:t> </m:t>
                      </m:r>
                      <m:r>
                        <m:rPr>
                          <m:nor/>
                        </m:rPr>
                        <a:rPr lang="en-US" sz="2800" b="0" i="0" smtClean="0">
                          <a:solidFill>
                            <a:schemeClr val="tx1"/>
                          </a:solidFill>
                        </a:rPr>
                        <m:t>form</m:t>
                      </m:r>
                      <m:r>
                        <m:rPr>
                          <m:nor/>
                        </m:rPr>
                        <a:rPr lang="en-US" sz="2800" b="0" i="0" smtClean="0">
                          <a:solidFill>
                            <a:schemeClr val="tx1"/>
                          </a:solidFill>
                        </a:rPr>
                        <m:t>: </m:t>
                      </m:r>
                      <m:r>
                        <a:rPr lang="en-US" sz="2800" b="0" i="1" smtClean="0">
                          <a:solidFill>
                            <a:schemeClr val="tx1"/>
                          </a:solidFill>
                          <a:latin typeface="Cambria Math"/>
                        </a:rPr>
                        <m:t>−2</m:t>
                      </m:r>
                      <m:sSup>
                        <m:sSupPr>
                          <m:ctrlPr>
                            <a:rPr lang="en-US" sz="2800" b="0" i="1" smtClean="0">
                              <a:solidFill>
                                <a:schemeClr val="tx1"/>
                              </a:solidFill>
                              <a:latin typeface="Cambria Math"/>
                            </a:rPr>
                          </m:ctrlPr>
                        </m:sSupPr>
                        <m:e>
                          <m:d>
                            <m:dPr>
                              <m:ctrlPr>
                                <a:rPr lang="en-US" sz="2800" b="0" i="1" smtClean="0">
                                  <a:solidFill>
                                    <a:schemeClr val="tx1"/>
                                  </a:solidFill>
                                  <a:latin typeface="Cambria Math"/>
                                </a:rPr>
                              </m:ctrlPr>
                            </m:dPr>
                            <m:e>
                              <m:r>
                                <a:rPr lang="en-US" sz="2800" b="0" i="1" smtClean="0">
                                  <a:solidFill>
                                    <a:schemeClr val="tx1"/>
                                  </a:solidFill>
                                  <a:latin typeface="Cambria Math"/>
                                </a:rPr>
                                <m:t>𝑝</m:t>
                              </m:r>
                              <m:r>
                                <a:rPr lang="en-US" sz="2800" b="0" i="1" smtClean="0">
                                  <a:solidFill>
                                    <a:schemeClr val="tx1"/>
                                  </a:solidFill>
                                  <a:latin typeface="Cambria Math"/>
                                </a:rPr>
                                <m:t>−6</m:t>
                              </m:r>
                            </m:e>
                          </m:d>
                        </m:e>
                        <m:sup>
                          <m:r>
                            <a:rPr lang="en-US" sz="2800" b="0" i="1" smtClean="0">
                              <a:solidFill>
                                <a:schemeClr val="tx1"/>
                              </a:solidFill>
                              <a:latin typeface="Cambria Math"/>
                            </a:rPr>
                            <m:t>2</m:t>
                          </m:r>
                        </m:sup>
                      </m:sSup>
                      <m:r>
                        <a:rPr lang="en-US" sz="2800" b="0" i="1" smtClean="0">
                          <a:solidFill>
                            <a:schemeClr val="tx1"/>
                          </a:solidFill>
                          <a:latin typeface="Cambria Math"/>
                        </a:rPr>
                        <m:t>+18</m:t>
                      </m:r>
                    </m:oMath>
                  </m:oMathPara>
                </a14:m>
                <a:endParaRPr lang="en-US" sz="2800" dirty="0" smtClean="0">
                  <a:solidFill>
                    <a:schemeClr val="tx1"/>
                  </a:solidFill>
                </a:endParaRPr>
              </a:p>
              <a:p>
                <a:pPr marL="514350" indent="-514350" algn="l"/>
                <a:endParaRPr lang="en-US" sz="2800" dirty="0" smtClean="0">
                  <a:solidFill>
                    <a:schemeClr val="tx1"/>
                  </a:solidFill>
                </a:endParaRPr>
              </a:p>
              <a:p>
                <a:pPr marL="514350" indent="-514350" algn="l"/>
                <a:r>
                  <a:rPr lang="en-US" sz="2800" dirty="0" smtClean="0">
                    <a:solidFill>
                      <a:schemeClr val="tx1"/>
                    </a:solidFill>
                  </a:rPr>
                  <a:t>Which form is most useful in finding:</a:t>
                </a:r>
              </a:p>
              <a:p>
                <a:pPr marL="514350" indent="-514350" algn="l">
                  <a:buAutoNum type="alphaLcPeriod"/>
                </a:pPr>
                <a:r>
                  <a:rPr lang="en-US" sz="2800" dirty="0" smtClean="0">
                    <a:solidFill>
                      <a:schemeClr val="tx1"/>
                    </a:solidFill>
                  </a:rPr>
                  <a:t>The prices that give a profit of zero dollars?</a:t>
                </a:r>
              </a:p>
              <a:p>
                <a:pPr marL="514350" indent="-514350" algn="l">
                  <a:buAutoNum type="alphaLcPeriod"/>
                </a:pPr>
                <a:r>
                  <a:rPr lang="en-US" sz="2800" dirty="0" smtClean="0">
                    <a:solidFill>
                      <a:schemeClr val="tx1"/>
                    </a:solidFill>
                  </a:rPr>
                  <a:t>The profit when the price is zero?</a:t>
                </a:r>
              </a:p>
              <a:p>
                <a:pPr marL="514350" indent="-514350" algn="l">
                  <a:buAutoNum type="alphaLcPeriod"/>
                </a:pPr>
                <a:r>
                  <a:rPr lang="en-US" sz="2800" dirty="0" smtClean="0">
                    <a:solidFill>
                      <a:schemeClr val="tx1"/>
                    </a:solidFill>
                  </a:rPr>
                  <a:t>The price that gives the maximum profit?</a:t>
                </a:r>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05800" cy="4343400"/>
              </a:xfrm>
              <a:blipFill rotWithShape="1">
                <a:blip r:embed="rId3"/>
                <a:stretch>
                  <a:fillRect l="-1542"/>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0" y="5715000"/>
            <a:ext cx="5390963"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A-SSE Profit of a Company</a:t>
            </a:r>
            <a:endParaRPr lang="en-US" sz="1400" dirty="0"/>
          </a:p>
        </p:txBody>
      </p:sp>
    </p:spTree>
    <p:extLst>
      <p:ext uri="{BB962C8B-B14F-4D97-AF65-F5344CB8AC3E}">
        <p14:creationId xmlns:p14="http://schemas.microsoft.com/office/powerpoint/2010/main" val="37093042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How many different ways can you think of to solve:</a:t>
                </a:r>
              </a:p>
              <a:p>
                <a:pPr algn="l"/>
                <a:endParaRPr lang="en-US" sz="2800" dirty="0" smtClean="0">
                  <a:solidFill>
                    <a:schemeClr val="tx1"/>
                  </a:solidFill>
                </a:endParaRPr>
              </a:p>
              <a:p>
                <a:pPr algn="l"/>
                <a14:m>
                  <m:oMathPara xmlns:m="http://schemas.openxmlformats.org/officeDocument/2006/math">
                    <m:oMathParaPr>
                      <m:jc m:val="centerGroup"/>
                    </m:oMathParaPr>
                    <m:oMath xmlns:m="http://schemas.openxmlformats.org/officeDocument/2006/math">
                      <m:sSup>
                        <m:sSupPr>
                          <m:ctrlPr>
                            <a:rPr lang="en-US" sz="2800" i="1" smtClean="0">
                              <a:solidFill>
                                <a:schemeClr val="tx1"/>
                              </a:solidFill>
                              <a:latin typeface="Cambria Math"/>
                            </a:rPr>
                          </m:ctrlPr>
                        </m:sSupPr>
                        <m:e>
                          <m:r>
                            <a:rPr lang="en-US" sz="2800" b="0" i="1" smtClean="0">
                              <a:solidFill>
                                <a:schemeClr val="tx1"/>
                              </a:solidFill>
                              <a:latin typeface="Cambria Math"/>
                            </a:rPr>
                            <m:t>𝑥</m:t>
                          </m:r>
                        </m:e>
                        <m:sup>
                          <m:r>
                            <a:rPr lang="en-US" sz="2800" b="0" i="1" smtClean="0">
                              <a:solidFill>
                                <a:schemeClr val="tx1"/>
                              </a:solidFill>
                              <a:latin typeface="Cambria Math"/>
                            </a:rPr>
                            <m:t>2</m:t>
                          </m:r>
                        </m:sup>
                      </m:sSup>
                      <m:r>
                        <a:rPr lang="en-US" sz="2800" b="0" i="1" smtClean="0">
                          <a:solidFill>
                            <a:schemeClr val="tx1"/>
                          </a:solidFill>
                          <a:latin typeface="Cambria Math"/>
                        </a:rPr>
                        <m:t>=</m:t>
                      </m:r>
                      <m:sSup>
                        <m:sSupPr>
                          <m:ctrlPr>
                            <a:rPr lang="en-US" sz="2800" b="0" i="1" smtClean="0">
                              <a:solidFill>
                                <a:schemeClr val="tx1"/>
                              </a:solidFill>
                              <a:latin typeface="Cambria Math"/>
                            </a:rPr>
                          </m:ctrlPr>
                        </m:sSupPr>
                        <m:e>
                          <m:r>
                            <a:rPr lang="en-US" sz="2800" b="0" i="1" smtClean="0">
                              <a:solidFill>
                                <a:schemeClr val="tx1"/>
                              </a:solidFill>
                              <a:latin typeface="Cambria Math"/>
                            </a:rPr>
                            <m:t>(2</m:t>
                          </m:r>
                          <m:r>
                            <a:rPr lang="en-US" sz="2800" b="0" i="1" smtClean="0">
                              <a:solidFill>
                                <a:schemeClr val="tx1"/>
                              </a:solidFill>
                              <a:latin typeface="Cambria Math"/>
                            </a:rPr>
                            <m:t>𝑥</m:t>
                          </m:r>
                          <m:r>
                            <a:rPr lang="en-US" sz="2800" b="0" i="1" smtClean="0">
                              <a:solidFill>
                                <a:schemeClr val="tx1"/>
                              </a:solidFill>
                              <a:latin typeface="Cambria Math"/>
                            </a:rPr>
                            <m:t>−9)</m:t>
                          </m:r>
                        </m:e>
                        <m:sup>
                          <m:r>
                            <a:rPr lang="en-US" sz="2800" b="0" i="1" smtClean="0">
                              <a:solidFill>
                                <a:schemeClr val="tx1"/>
                              </a:solidFill>
                              <a:latin typeface="Cambria Math"/>
                            </a:rPr>
                            <m:t>2</m:t>
                          </m:r>
                        </m:sup>
                      </m:sSup>
                    </m:oMath>
                  </m:oMathPara>
                </a14:m>
                <a:endParaRPr lang="en-US" sz="2800" dirty="0" smtClean="0">
                  <a:solidFill>
                    <a:schemeClr val="tx1"/>
                  </a:solidFill>
                </a:endParaRPr>
              </a:p>
              <a:p>
                <a:pPr algn="l"/>
                <a:endParaRPr lang="en-US" sz="2800" dirty="0" smtClean="0">
                  <a:solidFill>
                    <a:schemeClr val="tx1"/>
                  </a:solidFill>
                </a:endParaRPr>
              </a:p>
              <a:p>
                <a:pPr algn="l"/>
                <a:r>
                  <a:rPr lang="en-US" sz="2800" dirty="0" smtClean="0">
                    <a:solidFill>
                      <a:schemeClr val="tx1"/>
                    </a:solidFill>
                  </a:rPr>
                  <a:t>What are some of the different methods?</a:t>
                </a:r>
                <a:endParaRPr lang="en-US" sz="28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52400" y="5715000"/>
            <a:ext cx="5565370"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A-REI Two Squares are Equal</a:t>
            </a:r>
            <a:endParaRPr lang="en-US" sz="1400" dirty="0"/>
          </a:p>
        </p:txBody>
      </p:sp>
    </p:spTree>
    <p:extLst>
      <p:ext uri="{BB962C8B-B14F-4D97-AF65-F5344CB8AC3E}">
        <p14:creationId xmlns:p14="http://schemas.microsoft.com/office/powerpoint/2010/main" val="25792930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Suppose </a:t>
                </a:r>
                <a14:m>
                  <m:oMath xmlns:m="http://schemas.openxmlformats.org/officeDocument/2006/math">
                    <m:r>
                      <a:rPr lang="en-US" sz="2800" b="0" i="1" smtClean="0">
                        <a:solidFill>
                          <a:schemeClr val="tx1"/>
                        </a:solidFill>
                        <a:latin typeface="Cambria Math"/>
                      </a:rPr>
                      <m:t>h</m:t>
                    </m:r>
                    <m:d>
                      <m:dPr>
                        <m:ctrlPr>
                          <a:rPr lang="en-US" sz="2800" b="0" i="1" smtClean="0">
                            <a:solidFill>
                              <a:schemeClr val="tx1"/>
                            </a:solidFill>
                            <a:latin typeface="Cambria Math"/>
                          </a:rPr>
                        </m:ctrlPr>
                      </m:dPr>
                      <m:e>
                        <m:r>
                          <a:rPr lang="en-US" sz="2800" b="0" i="1" smtClean="0">
                            <a:solidFill>
                              <a:schemeClr val="tx1"/>
                            </a:solidFill>
                            <a:latin typeface="Cambria Math"/>
                          </a:rPr>
                          <m:t>𝑡</m:t>
                        </m:r>
                      </m:e>
                    </m:d>
                    <m:r>
                      <a:rPr lang="en-US" sz="2800" b="0" i="1" smtClean="0">
                        <a:solidFill>
                          <a:schemeClr val="tx1"/>
                        </a:solidFill>
                        <a:latin typeface="Cambria Math"/>
                      </a:rPr>
                      <m:t>=−5</m:t>
                    </m:r>
                    <m:sSup>
                      <m:sSupPr>
                        <m:ctrlPr>
                          <a:rPr lang="en-US" sz="2800" b="0" i="1" smtClean="0">
                            <a:solidFill>
                              <a:schemeClr val="tx1"/>
                            </a:solidFill>
                            <a:latin typeface="Cambria Math"/>
                          </a:rPr>
                        </m:ctrlPr>
                      </m:sSupPr>
                      <m:e>
                        <m:r>
                          <a:rPr lang="en-US" sz="2800" b="0" i="1" smtClean="0">
                            <a:solidFill>
                              <a:schemeClr val="tx1"/>
                            </a:solidFill>
                            <a:latin typeface="Cambria Math"/>
                          </a:rPr>
                          <m:t>𝑡</m:t>
                        </m:r>
                      </m:e>
                      <m:sup>
                        <m:r>
                          <a:rPr lang="en-US" sz="2800" b="0" i="1" smtClean="0">
                            <a:solidFill>
                              <a:schemeClr val="tx1"/>
                            </a:solidFill>
                            <a:latin typeface="Cambria Math"/>
                          </a:rPr>
                          <m:t>2</m:t>
                        </m:r>
                      </m:sup>
                    </m:sSup>
                    <m:r>
                      <a:rPr lang="en-US" sz="2800" b="0" i="1" smtClean="0">
                        <a:solidFill>
                          <a:schemeClr val="tx1"/>
                        </a:solidFill>
                        <a:latin typeface="Cambria Math"/>
                      </a:rPr>
                      <m:t>+10</m:t>
                    </m:r>
                    <m:r>
                      <a:rPr lang="en-US" sz="2800" b="0" i="1" smtClean="0">
                        <a:solidFill>
                          <a:schemeClr val="tx1"/>
                        </a:solidFill>
                        <a:latin typeface="Cambria Math"/>
                      </a:rPr>
                      <m:t>𝑡</m:t>
                    </m:r>
                    <m:r>
                      <a:rPr lang="en-US" sz="2800" b="0" i="1" smtClean="0">
                        <a:solidFill>
                          <a:schemeClr val="tx1"/>
                        </a:solidFill>
                        <a:latin typeface="Cambria Math"/>
                      </a:rPr>
                      <m:t>+3</m:t>
                    </m:r>
                  </m:oMath>
                </a14:m>
                <a:r>
                  <a:rPr lang="en-US" sz="2800" dirty="0" smtClean="0">
                    <a:solidFill>
                      <a:schemeClr val="tx1"/>
                    </a:solidFill>
                  </a:rPr>
                  <a:t> is an expression giving the height of a diver above the water (in meters), </a:t>
                </a:r>
                <a:r>
                  <a:rPr lang="en-US" sz="2800" i="1" dirty="0" smtClean="0">
                    <a:solidFill>
                      <a:schemeClr val="tx1"/>
                    </a:solidFill>
                  </a:rPr>
                  <a:t>t</a:t>
                </a:r>
                <a:r>
                  <a:rPr lang="en-US" sz="2800" dirty="0" smtClean="0">
                    <a:solidFill>
                      <a:schemeClr val="tx1"/>
                    </a:solidFill>
                  </a:rPr>
                  <a:t> seconds after the diver leaves the springboard.</a:t>
                </a:r>
              </a:p>
              <a:p>
                <a:pPr algn="l"/>
                <a:endParaRPr lang="en-US" sz="2800" dirty="0">
                  <a:solidFill>
                    <a:schemeClr val="tx1"/>
                  </a:solidFill>
                </a:endParaRPr>
              </a:p>
              <a:p>
                <a:pPr algn="l"/>
                <a:r>
                  <a:rPr lang="en-US" sz="2800" dirty="0" smtClean="0">
                    <a:solidFill>
                      <a:schemeClr val="tx1"/>
                    </a:solidFill>
                  </a:rPr>
                  <a:t>a. How high above the water is the springboard? Explain how your know.</a:t>
                </a:r>
                <a:endParaRPr lang="en-US" sz="28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5537798"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A-REI Springboard Dive</a:t>
            </a:r>
            <a:endParaRPr lang="en-US" sz="1400" dirty="0"/>
          </a:p>
        </p:txBody>
      </p:sp>
    </p:spTree>
    <p:extLst>
      <p:ext uri="{BB962C8B-B14F-4D97-AF65-F5344CB8AC3E}">
        <p14:creationId xmlns:p14="http://schemas.microsoft.com/office/powerpoint/2010/main" val="20101017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Suppose </a:t>
                </a:r>
                <a14:m>
                  <m:oMath xmlns:m="http://schemas.openxmlformats.org/officeDocument/2006/math">
                    <m:r>
                      <a:rPr lang="en-US" sz="2800" b="0" i="1" smtClean="0">
                        <a:solidFill>
                          <a:schemeClr val="tx1"/>
                        </a:solidFill>
                        <a:latin typeface="Cambria Math"/>
                      </a:rPr>
                      <m:t>h</m:t>
                    </m:r>
                    <m:d>
                      <m:dPr>
                        <m:ctrlPr>
                          <a:rPr lang="en-US" sz="2800" b="0" i="1" smtClean="0">
                            <a:solidFill>
                              <a:schemeClr val="tx1"/>
                            </a:solidFill>
                            <a:latin typeface="Cambria Math"/>
                          </a:rPr>
                        </m:ctrlPr>
                      </m:dPr>
                      <m:e>
                        <m:r>
                          <a:rPr lang="en-US" sz="2800" b="0" i="1" smtClean="0">
                            <a:solidFill>
                              <a:schemeClr val="tx1"/>
                            </a:solidFill>
                            <a:latin typeface="Cambria Math"/>
                          </a:rPr>
                          <m:t>𝑡</m:t>
                        </m:r>
                      </m:e>
                    </m:d>
                    <m:r>
                      <a:rPr lang="en-US" sz="2800" b="0" i="1" smtClean="0">
                        <a:solidFill>
                          <a:schemeClr val="tx1"/>
                        </a:solidFill>
                        <a:latin typeface="Cambria Math"/>
                      </a:rPr>
                      <m:t>=−5</m:t>
                    </m:r>
                    <m:sSup>
                      <m:sSupPr>
                        <m:ctrlPr>
                          <a:rPr lang="en-US" sz="2800" b="0" i="1" smtClean="0">
                            <a:solidFill>
                              <a:schemeClr val="tx1"/>
                            </a:solidFill>
                            <a:latin typeface="Cambria Math"/>
                          </a:rPr>
                        </m:ctrlPr>
                      </m:sSupPr>
                      <m:e>
                        <m:r>
                          <a:rPr lang="en-US" sz="2800" b="0" i="1" smtClean="0">
                            <a:solidFill>
                              <a:schemeClr val="tx1"/>
                            </a:solidFill>
                            <a:latin typeface="Cambria Math"/>
                          </a:rPr>
                          <m:t>𝑡</m:t>
                        </m:r>
                      </m:e>
                      <m:sup>
                        <m:r>
                          <a:rPr lang="en-US" sz="2800" b="0" i="1" smtClean="0">
                            <a:solidFill>
                              <a:schemeClr val="tx1"/>
                            </a:solidFill>
                            <a:latin typeface="Cambria Math"/>
                          </a:rPr>
                          <m:t>2</m:t>
                        </m:r>
                      </m:sup>
                    </m:sSup>
                    <m:r>
                      <a:rPr lang="en-US" sz="2800" b="0" i="1" smtClean="0">
                        <a:solidFill>
                          <a:schemeClr val="tx1"/>
                        </a:solidFill>
                        <a:latin typeface="Cambria Math"/>
                      </a:rPr>
                      <m:t>+10</m:t>
                    </m:r>
                    <m:r>
                      <a:rPr lang="en-US" sz="2800" b="0" i="1" smtClean="0">
                        <a:solidFill>
                          <a:schemeClr val="tx1"/>
                        </a:solidFill>
                        <a:latin typeface="Cambria Math"/>
                      </a:rPr>
                      <m:t>𝑡</m:t>
                    </m:r>
                    <m:r>
                      <a:rPr lang="en-US" sz="2800" b="0" i="1" smtClean="0">
                        <a:solidFill>
                          <a:schemeClr val="tx1"/>
                        </a:solidFill>
                        <a:latin typeface="Cambria Math"/>
                      </a:rPr>
                      <m:t>+3</m:t>
                    </m:r>
                  </m:oMath>
                </a14:m>
                <a:r>
                  <a:rPr lang="en-US" sz="2800" dirty="0" smtClean="0">
                    <a:solidFill>
                      <a:schemeClr val="tx1"/>
                    </a:solidFill>
                  </a:rPr>
                  <a:t> is an expression giving the height of a diver above the water (in meters), </a:t>
                </a:r>
                <a:r>
                  <a:rPr lang="en-US" sz="2800" i="1" dirty="0" smtClean="0">
                    <a:solidFill>
                      <a:schemeClr val="tx1"/>
                    </a:solidFill>
                  </a:rPr>
                  <a:t>t</a:t>
                </a:r>
                <a:r>
                  <a:rPr lang="en-US" sz="2800" dirty="0" smtClean="0">
                    <a:solidFill>
                      <a:schemeClr val="tx1"/>
                    </a:solidFill>
                  </a:rPr>
                  <a:t> seconds after the diver leaves the springboard.</a:t>
                </a:r>
              </a:p>
              <a:p>
                <a:pPr algn="l"/>
                <a:endParaRPr lang="en-US" sz="2800" dirty="0">
                  <a:solidFill>
                    <a:schemeClr val="tx1"/>
                  </a:solidFill>
                </a:endParaRPr>
              </a:p>
              <a:p>
                <a:pPr algn="l"/>
                <a:r>
                  <a:rPr lang="en-US" sz="2800" dirty="0" smtClean="0">
                    <a:solidFill>
                      <a:schemeClr val="tx1"/>
                    </a:solidFill>
                  </a:rPr>
                  <a:t>b. When does the diver hit the water?</a:t>
                </a:r>
                <a:endParaRPr lang="en-US" sz="28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5537798"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A-REI Springboard Dive</a:t>
            </a:r>
            <a:endParaRPr lang="en-US" sz="1400" dirty="0"/>
          </a:p>
        </p:txBody>
      </p:sp>
    </p:spTree>
    <p:extLst>
      <p:ext uri="{BB962C8B-B14F-4D97-AF65-F5344CB8AC3E}">
        <p14:creationId xmlns:p14="http://schemas.microsoft.com/office/powerpoint/2010/main" val="14466958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Suppose </a:t>
                </a:r>
                <a14:m>
                  <m:oMath xmlns:m="http://schemas.openxmlformats.org/officeDocument/2006/math">
                    <m:r>
                      <a:rPr lang="en-US" sz="2800" b="0" i="1" smtClean="0">
                        <a:solidFill>
                          <a:schemeClr val="tx1"/>
                        </a:solidFill>
                        <a:latin typeface="Cambria Math"/>
                      </a:rPr>
                      <m:t>h</m:t>
                    </m:r>
                    <m:d>
                      <m:dPr>
                        <m:ctrlPr>
                          <a:rPr lang="en-US" sz="2800" b="0" i="1" smtClean="0">
                            <a:solidFill>
                              <a:schemeClr val="tx1"/>
                            </a:solidFill>
                            <a:latin typeface="Cambria Math"/>
                          </a:rPr>
                        </m:ctrlPr>
                      </m:dPr>
                      <m:e>
                        <m:r>
                          <a:rPr lang="en-US" sz="2800" b="0" i="1" smtClean="0">
                            <a:solidFill>
                              <a:schemeClr val="tx1"/>
                            </a:solidFill>
                            <a:latin typeface="Cambria Math"/>
                          </a:rPr>
                          <m:t>𝑡</m:t>
                        </m:r>
                      </m:e>
                    </m:d>
                    <m:r>
                      <a:rPr lang="en-US" sz="2800" b="0" i="1" smtClean="0">
                        <a:solidFill>
                          <a:schemeClr val="tx1"/>
                        </a:solidFill>
                        <a:latin typeface="Cambria Math"/>
                      </a:rPr>
                      <m:t>=−5</m:t>
                    </m:r>
                    <m:sSup>
                      <m:sSupPr>
                        <m:ctrlPr>
                          <a:rPr lang="en-US" sz="2800" b="0" i="1" smtClean="0">
                            <a:solidFill>
                              <a:schemeClr val="tx1"/>
                            </a:solidFill>
                            <a:latin typeface="Cambria Math"/>
                          </a:rPr>
                        </m:ctrlPr>
                      </m:sSupPr>
                      <m:e>
                        <m:r>
                          <a:rPr lang="en-US" sz="2800" b="0" i="1" smtClean="0">
                            <a:solidFill>
                              <a:schemeClr val="tx1"/>
                            </a:solidFill>
                            <a:latin typeface="Cambria Math"/>
                          </a:rPr>
                          <m:t>𝑡</m:t>
                        </m:r>
                      </m:e>
                      <m:sup>
                        <m:r>
                          <a:rPr lang="en-US" sz="2800" b="0" i="1" smtClean="0">
                            <a:solidFill>
                              <a:schemeClr val="tx1"/>
                            </a:solidFill>
                            <a:latin typeface="Cambria Math"/>
                          </a:rPr>
                          <m:t>2</m:t>
                        </m:r>
                      </m:sup>
                    </m:sSup>
                    <m:r>
                      <a:rPr lang="en-US" sz="2800" b="0" i="1" smtClean="0">
                        <a:solidFill>
                          <a:schemeClr val="tx1"/>
                        </a:solidFill>
                        <a:latin typeface="Cambria Math"/>
                      </a:rPr>
                      <m:t>+10</m:t>
                    </m:r>
                    <m:r>
                      <a:rPr lang="en-US" sz="2800" b="0" i="1" smtClean="0">
                        <a:solidFill>
                          <a:schemeClr val="tx1"/>
                        </a:solidFill>
                        <a:latin typeface="Cambria Math"/>
                      </a:rPr>
                      <m:t>𝑡</m:t>
                    </m:r>
                    <m:r>
                      <a:rPr lang="en-US" sz="2800" b="0" i="1" smtClean="0">
                        <a:solidFill>
                          <a:schemeClr val="tx1"/>
                        </a:solidFill>
                        <a:latin typeface="Cambria Math"/>
                      </a:rPr>
                      <m:t>+3</m:t>
                    </m:r>
                  </m:oMath>
                </a14:m>
                <a:r>
                  <a:rPr lang="en-US" sz="2800" dirty="0" smtClean="0">
                    <a:solidFill>
                      <a:schemeClr val="tx1"/>
                    </a:solidFill>
                  </a:rPr>
                  <a:t> is an expression giving the height of a diver above the water (in meters), </a:t>
                </a:r>
                <a:r>
                  <a:rPr lang="en-US" sz="2800" i="1" dirty="0" smtClean="0">
                    <a:solidFill>
                      <a:schemeClr val="tx1"/>
                    </a:solidFill>
                  </a:rPr>
                  <a:t>t</a:t>
                </a:r>
                <a:r>
                  <a:rPr lang="en-US" sz="2800" dirty="0" smtClean="0">
                    <a:solidFill>
                      <a:schemeClr val="tx1"/>
                    </a:solidFill>
                  </a:rPr>
                  <a:t> seconds after the diver leaves the springboard.</a:t>
                </a:r>
              </a:p>
              <a:p>
                <a:pPr algn="l"/>
                <a:endParaRPr lang="en-US" sz="2800" dirty="0">
                  <a:solidFill>
                    <a:schemeClr val="tx1"/>
                  </a:solidFill>
                </a:endParaRPr>
              </a:p>
              <a:p>
                <a:pPr algn="l"/>
                <a:r>
                  <a:rPr lang="en-US" sz="2800" dirty="0" smtClean="0">
                    <a:solidFill>
                      <a:schemeClr val="tx1"/>
                    </a:solidFill>
                  </a:rPr>
                  <a:t>b. When does the diver hit the water?</a:t>
                </a:r>
              </a:p>
              <a:p>
                <a:pPr algn="l"/>
                <a14:m>
                  <m:oMathPara xmlns:m="http://schemas.openxmlformats.org/officeDocument/2006/math">
                    <m:oMathParaPr>
                      <m:jc m:val="centerGroup"/>
                    </m:oMathParaPr>
                    <m:oMath xmlns:m="http://schemas.openxmlformats.org/officeDocument/2006/math">
                      <m:r>
                        <a:rPr lang="en-US" sz="2000" b="0" i="1" smtClean="0">
                          <a:solidFill>
                            <a:schemeClr val="tx1"/>
                          </a:solidFill>
                          <a:latin typeface="Cambria Math"/>
                        </a:rPr>
                        <m:t>0</m:t>
                      </m:r>
                      <m:r>
                        <a:rPr lang="en-US" sz="2000" i="1">
                          <a:solidFill>
                            <a:schemeClr val="tx1"/>
                          </a:solidFill>
                          <a:latin typeface="Cambria Math"/>
                        </a:rPr>
                        <m:t>=−5</m:t>
                      </m:r>
                      <m:sSup>
                        <m:sSupPr>
                          <m:ctrlPr>
                            <a:rPr lang="en-US" sz="2000" i="1">
                              <a:solidFill>
                                <a:schemeClr val="tx1"/>
                              </a:solidFill>
                              <a:latin typeface="Cambria Math"/>
                            </a:rPr>
                          </m:ctrlPr>
                        </m:sSupPr>
                        <m:e>
                          <m:r>
                            <a:rPr lang="en-US" sz="2000" i="1">
                              <a:solidFill>
                                <a:schemeClr val="tx1"/>
                              </a:solidFill>
                              <a:latin typeface="Cambria Math"/>
                            </a:rPr>
                            <m:t>𝑡</m:t>
                          </m:r>
                        </m:e>
                        <m:sup>
                          <m:r>
                            <a:rPr lang="en-US" sz="2000" i="1">
                              <a:solidFill>
                                <a:schemeClr val="tx1"/>
                              </a:solidFill>
                              <a:latin typeface="Cambria Math"/>
                            </a:rPr>
                            <m:t>2</m:t>
                          </m:r>
                        </m:sup>
                      </m:sSup>
                      <m:r>
                        <a:rPr lang="en-US" sz="2000" i="1">
                          <a:solidFill>
                            <a:schemeClr val="tx1"/>
                          </a:solidFill>
                          <a:latin typeface="Cambria Math"/>
                        </a:rPr>
                        <m:t>+10</m:t>
                      </m:r>
                      <m:r>
                        <a:rPr lang="en-US" sz="2000" i="1">
                          <a:solidFill>
                            <a:schemeClr val="tx1"/>
                          </a:solidFill>
                          <a:latin typeface="Cambria Math"/>
                        </a:rPr>
                        <m:t>𝑡</m:t>
                      </m:r>
                      <m:r>
                        <a:rPr lang="en-US" sz="2000" i="1">
                          <a:solidFill>
                            <a:schemeClr val="tx1"/>
                          </a:solidFill>
                          <a:latin typeface="Cambria Math"/>
                        </a:rPr>
                        <m:t>+3</m:t>
                      </m:r>
                    </m:oMath>
                  </m:oMathPara>
                </a14:m>
                <a:endParaRPr lang="en-US" sz="2000" dirty="0" smtClean="0">
                  <a:solidFill>
                    <a:schemeClr val="tx1"/>
                  </a:solidFill>
                </a:endParaRPr>
              </a:p>
              <a:p>
                <a:pPr algn="l"/>
                <a14:m>
                  <m:oMathPara xmlns:m="http://schemas.openxmlformats.org/officeDocument/2006/math">
                    <m:oMathParaPr>
                      <m:jc m:val="centerGroup"/>
                    </m:oMathParaPr>
                    <m:oMath xmlns:m="http://schemas.openxmlformats.org/officeDocument/2006/math">
                      <m:r>
                        <a:rPr lang="en-US" sz="2000" b="0" i="1" smtClean="0">
                          <a:solidFill>
                            <a:schemeClr val="tx1"/>
                          </a:solidFill>
                          <a:latin typeface="Cambria Math"/>
                        </a:rPr>
                        <m:t>𝑡</m:t>
                      </m:r>
                      <m:r>
                        <a:rPr lang="en-US" sz="2000" i="1" smtClean="0">
                          <a:solidFill>
                            <a:schemeClr val="tx1"/>
                          </a:solidFill>
                          <a:latin typeface="Cambria Math"/>
                        </a:rPr>
                        <m:t>=</m:t>
                      </m:r>
                      <m:f>
                        <m:fPr>
                          <m:ctrlPr>
                            <a:rPr lang="en-US" sz="2000" i="1" smtClean="0">
                              <a:solidFill>
                                <a:schemeClr val="tx1"/>
                              </a:solidFill>
                              <a:latin typeface="Cambria Math"/>
                            </a:rPr>
                          </m:ctrlPr>
                        </m:fPr>
                        <m:num>
                          <m:r>
                            <a:rPr lang="en-US" sz="2000" i="1" smtClean="0">
                              <a:solidFill>
                                <a:schemeClr val="tx1"/>
                              </a:solidFill>
                              <a:latin typeface="Cambria Math"/>
                            </a:rPr>
                            <m:t>−</m:t>
                          </m:r>
                          <m:r>
                            <a:rPr lang="en-US" sz="2000" b="0" i="1" smtClean="0">
                              <a:solidFill>
                                <a:schemeClr val="tx1"/>
                              </a:solidFill>
                              <a:latin typeface="Cambria Math"/>
                            </a:rPr>
                            <m:t>10</m:t>
                          </m:r>
                          <m:r>
                            <a:rPr lang="en-US" sz="2000" i="1" smtClean="0">
                              <a:solidFill>
                                <a:schemeClr val="tx1"/>
                              </a:solidFill>
                              <a:latin typeface="Cambria Math"/>
                            </a:rPr>
                            <m:t>±</m:t>
                          </m:r>
                          <m:rad>
                            <m:radPr>
                              <m:degHide m:val="on"/>
                              <m:ctrlPr>
                                <a:rPr lang="en-US" sz="2000" i="1" smtClean="0">
                                  <a:solidFill>
                                    <a:schemeClr val="tx1"/>
                                  </a:solidFill>
                                  <a:latin typeface="Cambria Math"/>
                                </a:rPr>
                              </m:ctrlPr>
                            </m:radPr>
                            <m:deg/>
                            <m:e>
                              <m:sSup>
                                <m:sSupPr>
                                  <m:ctrlPr>
                                    <a:rPr lang="en-US" sz="2000" i="1" smtClean="0">
                                      <a:solidFill>
                                        <a:schemeClr val="tx1"/>
                                      </a:solidFill>
                                      <a:latin typeface="Cambria Math"/>
                                    </a:rPr>
                                  </m:ctrlPr>
                                </m:sSupPr>
                                <m:e>
                                  <m:r>
                                    <a:rPr lang="en-US" sz="2000" b="0" i="1" smtClean="0">
                                      <a:solidFill>
                                        <a:schemeClr val="tx1"/>
                                      </a:solidFill>
                                      <a:latin typeface="Cambria Math"/>
                                    </a:rPr>
                                    <m:t>10</m:t>
                                  </m:r>
                                </m:e>
                                <m:sup>
                                  <m:r>
                                    <a:rPr lang="en-US" sz="2000" i="1" smtClean="0">
                                      <a:solidFill>
                                        <a:schemeClr val="tx1"/>
                                      </a:solidFill>
                                      <a:latin typeface="Cambria Math"/>
                                    </a:rPr>
                                    <m:t>2</m:t>
                                  </m:r>
                                </m:sup>
                              </m:sSup>
                              <m:r>
                                <a:rPr lang="en-US" sz="2000" i="1" smtClean="0">
                                  <a:solidFill>
                                    <a:schemeClr val="tx1"/>
                                  </a:solidFill>
                                  <a:latin typeface="Cambria Math"/>
                                </a:rPr>
                                <m:t>−4</m:t>
                              </m:r>
                              <m:d>
                                <m:dPr>
                                  <m:ctrlPr>
                                    <a:rPr lang="en-US" sz="2000" b="0" i="1" smtClean="0">
                                      <a:solidFill>
                                        <a:schemeClr val="tx1"/>
                                      </a:solidFill>
                                      <a:latin typeface="Cambria Math"/>
                                    </a:rPr>
                                  </m:ctrlPr>
                                </m:dPr>
                                <m:e>
                                  <m:r>
                                    <a:rPr lang="en-US" sz="2000" b="0" i="1" smtClean="0">
                                      <a:solidFill>
                                        <a:schemeClr val="tx1"/>
                                      </a:solidFill>
                                      <a:latin typeface="Cambria Math"/>
                                    </a:rPr>
                                    <m:t>−5</m:t>
                                  </m:r>
                                </m:e>
                              </m:d>
                              <m:r>
                                <a:rPr lang="en-US" sz="2000" b="0" i="1" smtClean="0">
                                  <a:solidFill>
                                    <a:schemeClr val="tx1"/>
                                  </a:solidFill>
                                  <a:latin typeface="Cambria Math"/>
                                </a:rPr>
                                <m:t>3</m:t>
                              </m:r>
                            </m:e>
                          </m:rad>
                        </m:num>
                        <m:den>
                          <m:r>
                            <a:rPr lang="en-US" sz="2000" i="1" smtClean="0">
                              <a:solidFill>
                                <a:schemeClr val="tx1"/>
                              </a:solidFill>
                              <a:latin typeface="Cambria Math"/>
                            </a:rPr>
                            <m:t>2</m:t>
                          </m:r>
                          <m:r>
                            <a:rPr lang="en-US" sz="2000" b="0" i="1" smtClean="0">
                              <a:solidFill>
                                <a:schemeClr val="tx1"/>
                              </a:solidFill>
                              <a:latin typeface="Cambria Math"/>
                            </a:rPr>
                            <m:t>(−5)</m:t>
                          </m:r>
                        </m:den>
                      </m:f>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m:t>
                          </m:r>
                          <m:rad>
                            <m:radPr>
                              <m:degHide m:val="on"/>
                              <m:ctrlPr>
                                <a:rPr lang="en-US" sz="2000" i="1">
                                  <a:solidFill>
                                    <a:schemeClr val="tx1"/>
                                  </a:solidFill>
                                  <a:latin typeface="Cambria Math"/>
                                </a:rPr>
                              </m:ctrlPr>
                            </m:radPr>
                            <m:deg/>
                            <m:e>
                              <m:r>
                                <a:rPr lang="en-US" sz="2000" i="1">
                                  <a:solidFill>
                                    <a:schemeClr val="tx1"/>
                                  </a:solidFill>
                                  <a:latin typeface="Cambria Math"/>
                                </a:rPr>
                                <m:t>160</m:t>
                              </m:r>
                            </m:e>
                          </m:rad>
                        </m:num>
                        <m:den>
                          <m:r>
                            <a:rPr lang="en-US" sz="2000" i="1">
                              <a:solidFill>
                                <a:schemeClr val="tx1"/>
                              </a:solidFill>
                              <a:latin typeface="Cambria Math"/>
                            </a:rPr>
                            <m:t>−10</m:t>
                          </m:r>
                        </m:den>
                      </m:f>
                    </m:oMath>
                  </m:oMathPara>
                </a14:m>
                <a:endParaRPr lang="en-US" sz="2000" dirty="0" smtClean="0">
                  <a:solidFill>
                    <a:schemeClr val="tx1"/>
                  </a:solidFill>
                </a:endParaRPr>
              </a:p>
              <a:p>
                <a14:m>
                  <m:oMath xmlns:m="http://schemas.openxmlformats.org/officeDocument/2006/math">
                    <m:r>
                      <a:rPr lang="en-US" sz="2000" i="1">
                        <a:solidFill>
                          <a:schemeClr val="tx1"/>
                        </a:solidFill>
                        <a:latin typeface="Cambria Math"/>
                      </a:rPr>
                      <m:t>𝑡</m:t>
                    </m:r>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m:t>
                        </m:r>
                        <m:r>
                          <a:rPr lang="en-US" sz="2000" b="0" i="1" smtClean="0">
                            <a:solidFill>
                              <a:schemeClr val="tx1"/>
                            </a:solidFill>
                            <a:latin typeface="Cambria Math"/>
                          </a:rPr>
                          <m:t>−</m:t>
                        </m:r>
                        <m:rad>
                          <m:radPr>
                            <m:degHide m:val="on"/>
                            <m:ctrlPr>
                              <a:rPr lang="en-US" sz="2000" i="1">
                                <a:solidFill>
                                  <a:schemeClr val="tx1"/>
                                </a:solidFill>
                                <a:latin typeface="Cambria Math"/>
                              </a:rPr>
                            </m:ctrlPr>
                          </m:radPr>
                          <m:deg/>
                          <m:e>
                            <m:r>
                              <a:rPr lang="en-US" sz="2000" b="0" i="1" smtClean="0">
                                <a:solidFill>
                                  <a:schemeClr val="tx1"/>
                                </a:solidFill>
                                <a:latin typeface="Cambria Math"/>
                              </a:rPr>
                              <m:t>160</m:t>
                            </m:r>
                          </m:e>
                        </m:rad>
                      </m:num>
                      <m:den>
                        <m:r>
                          <a:rPr lang="en-US" sz="2000" b="0" i="1" smtClean="0">
                            <a:solidFill>
                              <a:schemeClr val="tx1"/>
                            </a:solidFill>
                            <a:latin typeface="Cambria Math"/>
                          </a:rPr>
                          <m:t>−10</m:t>
                        </m:r>
                      </m:den>
                    </m:f>
                    <m:r>
                      <a:rPr lang="en-US" sz="2000" i="1" smtClean="0">
                        <a:solidFill>
                          <a:schemeClr val="tx1"/>
                        </a:solidFill>
                        <a:latin typeface="Cambria Math"/>
                        <a:ea typeface="Cambria Math"/>
                      </a:rPr>
                      <m:t>≈</m:t>
                    </m:r>
                    <m:r>
                      <a:rPr lang="en-US" sz="2000" b="0" i="1" smtClean="0">
                        <a:solidFill>
                          <a:schemeClr val="tx1"/>
                        </a:solidFill>
                        <a:latin typeface="Cambria Math"/>
                        <a:ea typeface="Cambria Math"/>
                      </a:rPr>
                      <m:t>2</m:t>
                    </m:r>
                    <m:f>
                      <m:fPr>
                        <m:ctrlPr>
                          <a:rPr lang="en-US" sz="2000" b="0" i="1" smtClean="0">
                            <a:solidFill>
                              <a:schemeClr val="tx1"/>
                            </a:solidFill>
                            <a:latin typeface="Cambria Math"/>
                            <a:ea typeface="Cambria Math"/>
                          </a:rPr>
                        </m:ctrlPr>
                      </m:fPr>
                      <m:num>
                        <m:r>
                          <a:rPr lang="en-US" sz="2000" b="0" i="1" smtClean="0">
                            <a:solidFill>
                              <a:schemeClr val="tx1"/>
                            </a:solidFill>
                            <a:latin typeface="Cambria Math"/>
                            <a:ea typeface="Cambria Math"/>
                          </a:rPr>
                          <m:t>1</m:t>
                        </m:r>
                      </m:num>
                      <m:den>
                        <m:r>
                          <a:rPr lang="en-US" sz="2000" b="0" i="1" smtClean="0">
                            <a:solidFill>
                              <a:schemeClr val="tx1"/>
                            </a:solidFill>
                            <a:latin typeface="Cambria Math"/>
                            <a:ea typeface="Cambria Math"/>
                          </a:rPr>
                          <m:t>4</m:t>
                        </m:r>
                      </m:den>
                    </m:f>
                  </m:oMath>
                </a14:m>
                <a:r>
                  <a:rPr lang="en-US" sz="2000" dirty="0" smtClean="0">
                    <a:solidFill>
                      <a:schemeClr val="tx1"/>
                    </a:solidFill>
                  </a:rPr>
                  <a:t> seconds</a:t>
                </a:r>
                <a:endParaRPr lang="en-US" sz="2000" dirty="0">
                  <a:solidFill>
                    <a:schemeClr val="tx1"/>
                  </a:solidFill>
                </a:endParaRPr>
              </a:p>
              <a:p>
                <a:pPr algn="l"/>
                <a:endParaRPr lang="en-US" sz="20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5537798"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A-REI Springboard Dive</a:t>
            </a:r>
            <a:endParaRPr lang="en-US" sz="1400" dirty="0"/>
          </a:p>
        </p:txBody>
      </p:sp>
    </p:spTree>
    <p:extLst>
      <p:ext uri="{BB962C8B-B14F-4D97-AF65-F5344CB8AC3E}">
        <p14:creationId xmlns:p14="http://schemas.microsoft.com/office/powerpoint/2010/main" val="4700034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Suppose </a:t>
                </a:r>
                <a14:m>
                  <m:oMath xmlns:m="http://schemas.openxmlformats.org/officeDocument/2006/math">
                    <m:r>
                      <a:rPr lang="en-US" sz="2800" b="0" i="1" smtClean="0">
                        <a:solidFill>
                          <a:schemeClr val="tx1"/>
                        </a:solidFill>
                        <a:latin typeface="Cambria Math"/>
                      </a:rPr>
                      <m:t>h</m:t>
                    </m:r>
                    <m:d>
                      <m:dPr>
                        <m:ctrlPr>
                          <a:rPr lang="en-US" sz="2800" b="0" i="1" smtClean="0">
                            <a:solidFill>
                              <a:schemeClr val="tx1"/>
                            </a:solidFill>
                            <a:latin typeface="Cambria Math"/>
                          </a:rPr>
                        </m:ctrlPr>
                      </m:dPr>
                      <m:e>
                        <m:r>
                          <a:rPr lang="en-US" sz="2800" b="0" i="1" smtClean="0">
                            <a:solidFill>
                              <a:schemeClr val="tx1"/>
                            </a:solidFill>
                            <a:latin typeface="Cambria Math"/>
                          </a:rPr>
                          <m:t>𝑡</m:t>
                        </m:r>
                      </m:e>
                    </m:d>
                    <m:r>
                      <a:rPr lang="en-US" sz="2800" b="0" i="1" smtClean="0">
                        <a:solidFill>
                          <a:schemeClr val="tx1"/>
                        </a:solidFill>
                        <a:latin typeface="Cambria Math"/>
                      </a:rPr>
                      <m:t>=−5</m:t>
                    </m:r>
                    <m:sSup>
                      <m:sSupPr>
                        <m:ctrlPr>
                          <a:rPr lang="en-US" sz="2800" b="0" i="1" smtClean="0">
                            <a:solidFill>
                              <a:schemeClr val="tx1"/>
                            </a:solidFill>
                            <a:latin typeface="Cambria Math"/>
                          </a:rPr>
                        </m:ctrlPr>
                      </m:sSupPr>
                      <m:e>
                        <m:r>
                          <a:rPr lang="en-US" sz="2800" b="0" i="1" smtClean="0">
                            <a:solidFill>
                              <a:schemeClr val="tx1"/>
                            </a:solidFill>
                            <a:latin typeface="Cambria Math"/>
                          </a:rPr>
                          <m:t>𝑡</m:t>
                        </m:r>
                      </m:e>
                      <m:sup>
                        <m:r>
                          <a:rPr lang="en-US" sz="2800" b="0" i="1" smtClean="0">
                            <a:solidFill>
                              <a:schemeClr val="tx1"/>
                            </a:solidFill>
                            <a:latin typeface="Cambria Math"/>
                          </a:rPr>
                          <m:t>2</m:t>
                        </m:r>
                      </m:sup>
                    </m:sSup>
                    <m:r>
                      <a:rPr lang="en-US" sz="2800" b="0" i="1" smtClean="0">
                        <a:solidFill>
                          <a:schemeClr val="tx1"/>
                        </a:solidFill>
                        <a:latin typeface="Cambria Math"/>
                      </a:rPr>
                      <m:t>+10</m:t>
                    </m:r>
                    <m:r>
                      <a:rPr lang="en-US" sz="2800" b="0" i="1" smtClean="0">
                        <a:solidFill>
                          <a:schemeClr val="tx1"/>
                        </a:solidFill>
                        <a:latin typeface="Cambria Math"/>
                      </a:rPr>
                      <m:t>𝑡</m:t>
                    </m:r>
                    <m:r>
                      <a:rPr lang="en-US" sz="2800" b="0" i="1" smtClean="0">
                        <a:solidFill>
                          <a:schemeClr val="tx1"/>
                        </a:solidFill>
                        <a:latin typeface="Cambria Math"/>
                      </a:rPr>
                      <m:t>+3</m:t>
                    </m:r>
                  </m:oMath>
                </a14:m>
                <a:r>
                  <a:rPr lang="en-US" sz="2800" dirty="0" smtClean="0">
                    <a:solidFill>
                      <a:schemeClr val="tx1"/>
                    </a:solidFill>
                  </a:rPr>
                  <a:t> is an expression giving the height of a diver above the water (in meters), </a:t>
                </a:r>
                <a:r>
                  <a:rPr lang="en-US" sz="2800" i="1" dirty="0" smtClean="0">
                    <a:solidFill>
                      <a:schemeClr val="tx1"/>
                    </a:solidFill>
                  </a:rPr>
                  <a:t>t</a:t>
                </a:r>
                <a:r>
                  <a:rPr lang="en-US" sz="2800" dirty="0" smtClean="0">
                    <a:solidFill>
                      <a:schemeClr val="tx1"/>
                    </a:solidFill>
                  </a:rPr>
                  <a:t> seconds after the diver leaves the springboard.</a:t>
                </a:r>
              </a:p>
              <a:p>
                <a:pPr algn="l"/>
                <a:endParaRPr lang="en-US" sz="2800" dirty="0">
                  <a:solidFill>
                    <a:schemeClr val="tx1"/>
                  </a:solidFill>
                </a:endParaRPr>
              </a:p>
              <a:p>
                <a:pPr algn="l"/>
                <a:r>
                  <a:rPr lang="en-US" sz="2800" dirty="0" smtClean="0">
                    <a:solidFill>
                      <a:schemeClr val="tx1"/>
                    </a:solidFill>
                  </a:rPr>
                  <a:t>c. When does the diver reach the peak of the dive?</a:t>
                </a:r>
                <a:endParaRPr lang="en-US" sz="28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5537798"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A-REI Springboard Dive</a:t>
            </a:r>
            <a:endParaRPr lang="en-US" sz="1400" dirty="0"/>
          </a:p>
        </p:txBody>
      </p:sp>
    </p:spTree>
    <p:extLst>
      <p:ext uri="{BB962C8B-B14F-4D97-AF65-F5344CB8AC3E}">
        <p14:creationId xmlns:p14="http://schemas.microsoft.com/office/powerpoint/2010/main" val="23214990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1"/>
            <a:ext cx="8686800" cy="761999"/>
          </a:xfrm>
          <a:solidFill>
            <a:schemeClr val="bg2">
              <a:lumMod val="75000"/>
            </a:schemeClr>
          </a:solidFill>
          <a:scene3d>
            <a:camera prst="orthographicFront"/>
            <a:lightRig rig="threePt" dir="t"/>
          </a:scene3d>
          <a:sp3d>
            <a:bevelT w="165100" prst="coolSlant"/>
          </a:sp3d>
        </p:spPr>
        <p:txBody>
          <a:bodyPr/>
          <a:lstStyle/>
          <a:p>
            <a:r>
              <a:rPr lang="en-US" sz="4000" dirty="0" smtClean="0">
                <a:latin typeface="Arial Narrow" pitchFamily="34" charset="0"/>
              </a:rPr>
              <a:t>Expectations and clearing up confusion</a:t>
            </a:r>
            <a:endParaRPr lang="en-US" sz="4000" dirty="0">
              <a:latin typeface="Arial Narrow" pitchFamily="34" charset="0"/>
            </a:endParaRPr>
          </a:p>
        </p:txBody>
      </p:sp>
      <p:sp>
        <p:nvSpPr>
          <p:cNvPr id="3" name="Subtitle 2"/>
          <p:cNvSpPr>
            <a:spLocks noGrp="1"/>
          </p:cNvSpPr>
          <p:nvPr>
            <p:ph type="subTitle" idx="1"/>
          </p:nvPr>
        </p:nvSpPr>
        <p:spPr>
          <a:xfrm>
            <a:off x="152400" y="1219200"/>
            <a:ext cx="8991600" cy="4724400"/>
          </a:xfrm>
        </p:spPr>
        <p:txBody>
          <a:bodyPr/>
          <a:lstStyle/>
          <a:p>
            <a:pPr algn="l">
              <a:buFont typeface="Arial" pitchFamily="34" charset="0"/>
              <a:buChar char="•"/>
            </a:pPr>
            <a:endParaRPr lang="en-US" sz="2600" dirty="0" smtClean="0">
              <a:solidFill>
                <a:schemeClr val="tx1"/>
              </a:solidFill>
              <a:latin typeface="Arial Narrow" pitchFamily="34" charset="0"/>
            </a:endParaRPr>
          </a:p>
          <a:p>
            <a:pPr algn="l">
              <a:buFont typeface="Arial" pitchFamily="34" charset="0"/>
              <a:buChar char="•"/>
            </a:pPr>
            <a:r>
              <a:rPr lang="en-US" sz="2600" dirty="0" smtClean="0">
                <a:solidFill>
                  <a:schemeClr val="tx1"/>
                </a:solidFill>
                <a:latin typeface="Arial Narrow" pitchFamily="34" charset="0"/>
              </a:rPr>
              <a:t> Intent and focus of Unit 2 webinar.</a:t>
            </a:r>
          </a:p>
          <a:p>
            <a:pPr algn="l">
              <a:buFont typeface="Arial" pitchFamily="34" charset="0"/>
              <a:buChar char="•"/>
            </a:pPr>
            <a:r>
              <a:rPr lang="en-US" sz="2600" dirty="0" smtClean="0">
                <a:solidFill>
                  <a:schemeClr val="tx1"/>
                </a:solidFill>
                <a:latin typeface="Arial Narrow" pitchFamily="34" charset="0"/>
              </a:rPr>
              <a:t> Framework tasks.</a:t>
            </a:r>
          </a:p>
          <a:p>
            <a:pPr algn="l">
              <a:buFont typeface="Arial" pitchFamily="34" charset="0"/>
              <a:buChar char="•"/>
            </a:pPr>
            <a:r>
              <a:rPr lang="en-US" sz="2600" dirty="0" smtClean="0">
                <a:solidFill>
                  <a:schemeClr val="tx1"/>
                </a:solidFill>
                <a:latin typeface="Arial Narrow" pitchFamily="34" charset="0"/>
              </a:rPr>
              <a:t> GPB sessions on Georgiastandards.org.</a:t>
            </a:r>
          </a:p>
          <a:p>
            <a:pPr algn="l">
              <a:buFont typeface="Arial" pitchFamily="34" charset="0"/>
              <a:buChar char="•"/>
            </a:pPr>
            <a:r>
              <a:rPr lang="en-US" sz="2600" dirty="0" smtClean="0">
                <a:solidFill>
                  <a:schemeClr val="tx1"/>
                </a:solidFill>
                <a:latin typeface="Arial Narrow" pitchFamily="34" charset="0"/>
              </a:rPr>
              <a:t> Standards for Mathematical Practice. </a:t>
            </a:r>
          </a:p>
          <a:p>
            <a:pPr algn="l">
              <a:buFont typeface="Arial" pitchFamily="34" charset="0"/>
              <a:buChar char="•"/>
            </a:pPr>
            <a:r>
              <a:rPr lang="en-US" sz="2600" dirty="0" smtClean="0">
                <a:solidFill>
                  <a:schemeClr val="tx1"/>
                </a:solidFill>
                <a:latin typeface="Arial Narrow" pitchFamily="34" charset="0"/>
              </a:rPr>
              <a:t> Resources. </a:t>
            </a:r>
          </a:p>
          <a:p>
            <a:pPr algn="l">
              <a:buFont typeface="Arial" pitchFamily="34" charset="0"/>
              <a:buChar char="•"/>
            </a:pPr>
            <a:r>
              <a:rPr lang="en-US" sz="2600" dirty="0" smtClean="0">
                <a:solidFill>
                  <a:schemeClr val="tx1"/>
                </a:solidFill>
                <a:latin typeface="Arial Narrow" pitchFamily="34" charset="0"/>
                <a:hlinkClick r:id="rId3"/>
              </a:rPr>
              <a:t> http://ccgpsmathematics9-10.wikispaces.com/</a:t>
            </a:r>
            <a:endParaRPr lang="en-US" sz="2600" dirty="0" smtClean="0">
              <a:solidFill>
                <a:schemeClr val="tx1"/>
              </a:solidFill>
              <a:latin typeface="Arial Narrow" pitchFamily="34" charset="0"/>
            </a:endParaRPr>
          </a:p>
          <a:p>
            <a:pPr algn="l">
              <a:buFont typeface="Arial" pitchFamily="34" charset="0"/>
              <a:buChar char="•"/>
            </a:pPr>
            <a:r>
              <a:rPr lang="en-US" sz="2600" dirty="0" smtClean="0">
                <a:solidFill>
                  <a:schemeClr val="tx1"/>
                </a:solidFill>
                <a:latin typeface="Arial Narrow" pitchFamily="34" charset="0"/>
              </a:rPr>
              <a:t> CCGPS is taught and assessed from 2013-2014 and beyond.</a:t>
            </a:r>
          </a:p>
          <a:p>
            <a:pPr algn="l">
              <a:buFont typeface="Arial" pitchFamily="34" charset="0"/>
              <a:buChar char="•"/>
            </a:pPr>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buFont typeface="Arial" pitchFamily="34" charset="0"/>
              <a:buChar char="•"/>
            </a:pPr>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5626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76194" y="1143000"/>
            <a:ext cx="2332699" cy="3442308"/>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19132788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Suppose </a:t>
                </a:r>
                <a14:m>
                  <m:oMath xmlns:m="http://schemas.openxmlformats.org/officeDocument/2006/math">
                    <m:r>
                      <a:rPr lang="en-US" sz="2800" b="0" i="1" smtClean="0">
                        <a:solidFill>
                          <a:schemeClr val="tx1"/>
                        </a:solidFill>
                        <a:latin typeface="Cambria Math"/>
                      </a:rPr>
                      <m:t>h</m:t>
                    </m:r>
                    <m:d>
                      <m:dPr>
                        <m:ctrlPr>
                          <a:rPr lang="en-US" sz="2800" b="0" i="1" smtClean="0">
                            <a:solidFill>
                              <a:schemeClr val="tx1"/>
                            </a:solidFill>
                            <a:latin typeface="Cambria Math"/>
                          </a:rPr>
                        </m:ctrlPr>
                      </m:dPr>
                      <m:e>
                        <m:r>
                          <a:rPr lang="en-US" sz="2800" b="0" i="1" smtClean="0">
                            <a:solidFill>
                              <a:schemeClr val="tx1"/>
                            </a:solidFill>
                            <a:latin typeface="Cambria Math"/>
                          </a:rPr>
                          <m:t>𝑡</m:t>
                        </m:r>
                      </m:e>
                    </m:d>
                    <m:r>
                      <a:rPr lang="en-US" sz="2800" b="0" i="1" smtClean="0">
                        <a:solidFill>
                          <a:schemeClr val="tx1"/>
                        </a:solidFill>
                        <a:latin typeface="Cambria Math"/>
                      </a:rPr>
                      <m:t>=−5</m:t>
                    </m:r>
                    <m:sSup>
                      <m:sSupPr>
                        <m:ctrlPr>
                          <a:rPr lang="en-US" sz="2800" b="0" i="1" smtClean="0">
                            <a:solidFill>
                              <a:schemeClr val="tx1"/>
                            </a:solidFill>
                            <a:latin typeface="Cambria Math"/>
                          </a:rPr>
                        </m:ctrlPr>
                      </m:sSupPr>
                      <m:e>
                        <m:r>
                          <a:rPr lang="en-US" sz="2800" b="0" i="1" smtClean="0">
                            <a:solidFill>
                              <a:schemeClr val="tx1"/>
                            </a:solidFill>
                            <a:latin typeface="Cambria Math"/>
                          </a:rPr>
                          <m:t>𝑡</m:t>
                        </m:r>
                      </m:e>
                      <m:sup>
                        <m:r>
                          <a:rPr lang="en-US" sz="2800" b="0" i="1" smtClean="0">
                            <a:solidFill>
                              <a:schemeClr val="tx1"/>
                            </a:solidFill>
                            <a:latin typeface="Cambria Math"/>
                          </a:rPr>
                          <m:t>2</m:t>
                        </m:r>
                      </m:sup>
                    </m:sSup>
                    <m:r>
                      <a:rPr lang="en-US" sz="2800" b="0" i="1" smtClean="0">
                        <a:solidFill>
                          <a:schemeClr val="tx1"/>
                        </a:solidFill>
                        <a:latin typeface="Cambria Math"/>
                      </a:rPr>
                      <m:t>+10</m:t>
                    </m:r>
                    <m:r>
                      <a:rPr lang="en-US" sz="2800" b="0" i="1" smtClean="0">
                        <a:solidFill>
                          <a:schemeClr val="tx1"/>
                        </a:solidFill>
                        <a:latin typeface="Cambria Math"/>
                      </a:rPr>
                      <m:t>𝑡</m:t>
                    </m:r>
                    <m:r>
                      <a:rPr lang="en-US" sz="2800" b="0" i="1" smtClean="0">
                        <a:solidFill>
                          <a:schemeClr val="tx1"/>
                        </a:solidFill>
                        <a:latin typeface="Cambria Math"/>
                      </a:rPr>
                      <m:t>+3</m:t>
                    </m:r>
                  </m:oMath>
                </a14:m>
                <a:r>
                  <a:rPr lang="en-US" sz="2800" dirty="0" smtClean="0">
                    <a:solidFill>
                      <a:schemeClr val="tx1"/>
                    </a:solidFill>
                  </a:rPr>
                  <a:t> is an expression giving the height of a diver above the water (in meters), </a:t>
                </a:r>
                <a:r>
                  <a:rPr lang="en-US" sz="2800" i="1" dirty="0" smtClean="0">
                    <a:solidFill>
                      <a:schemeClr val="tx1"/>
                    </a:solidFill>
                  </a:rPr>
                  <a:t>t</a:t>
                </a:r>
                <a:r>
                  <a:rPr lang="en-US" sz="2800" dirty="0" smtClean="0">
                    <a:solidFill>
                      <a:schemeClr val="tx1"/>
                    </a:solidFill>
                  </a:rPr>
                  <a:t> seconds after the diver leaves the springboard.</a:t>
                </a:r>
              </a:p>
              <a:p>
                <a:pPr algn="l"/>
                <a:endParaRPr lang="en-US" sz="2800" dirty="0">
                  <a:solidFill>
                    <a:schemeClr val="tx1"/>
                  </a:solidFill>
                </a:endParaRPr>
              </a:p>
              <a:p>
                <a:pPr algn="l"/>
                <a:r>
                  <a:rPr lang="en-US" sz="2800" dirty="0" smtClean="0">
                    <a:solidFill>
                      <a:schemeClr val="tx1"/>
                    </a:solidFill>
                  </a:rPr>
                  <a:t>c. When does the diver reach the peak of the dive?</a:t>
                </a:r>
              </a:p>
              <a:p>
                <a:pPr algn="l"/>
                <a:r>
                  <a:rPr lang="en-US" sz="2800" dirty="0" smtClean="0">
                    <a:solidFill>
                      <a:schemeClr val="tx1"/>
                    </a:solidFill>
                  </a:rPr>
                  <a:t>The diver reaches the peak of the dive at the axis of symmetry.</a:t>
                </a:r>
              </a:p>
              <a:p>
                <a14:m>
                  <m:oMath xmlns:m="http://schemas.openxmlformats.org/officeDocument/2006/math">
                    <m:r>
                      <a:rPr lang="en-US" sz="2800" b="0" i="1" smtClean="0">
                        <a:solidFill>
                          <a:schemeClr val="tx1"/>
                        </a:solidFill>
                        <a:latin typeface="Cambria Math"/>
                      </a:rPr>
                      <m:t>𝑡</m:t>
                    </m:r>
                    <m:r>
                      <a:rPr lang="en-US" sz="2800" b="0" i="1" smtClean="0">
                        <a:solidFill>
                          <a:schemeClr val="tx1"/>
                        </a:solidFill>
                        <a:latin typeface="Cambria Math"/>
                      </a:rPr>
                      <m:t>=</m:t>
                    </m:r>
                    <m:f>
                      <m:fPr>
                        <m:ctrlPr>
                          <a:rPr lang="en-US" sz="2800" b="0" i="1" smtClean="0">
                            <a:solidFill>
                              <a:schemeClr val="tx1"/>
                            </a:solidFill>
                            <a:latin typeface="Cambria Math"/>
                          </a:rPr>
                        </m:ctrlPr>
                      </m:fPr>
                      <m:num>
                        <m:r>
                          <a:rPr lang="en-US" sz="2800" b="0" i="1" smtClean="0">
                            <a:solidFill>
                              <a:schemeClr val="tx1"/>
                            </a:solidFill>
                            <a:latin typeface="Cambria Math"/>
                          </a:rPr>
                          <m:t>−</m:t>
                        </m:r>
                        <m:r>
                          <a:rPr lang="en-US" sz="2800" b="0" i="1" smtClean="0">
                            <a:solidFill>
                              <a:schemeClr val="tx1"/>
                            </a:solidFill>
                            <a:latin typeface="Cambria Math"/>
                          </a:rPr>
                          <m:t>𝑏</m:t>
                        </m:r>
                      </m:num>
                      <m:den>
                        <m:r>
                          <a:rPr lang="en-US" sz="2800" b="0" i="1" smtClean="0">
                            <a:solidFill>
                              <a:schemeClr val="tx1"/>
                            </a:solidFill>
                            <a:latin typeface="Cambria Math"/>
                          </a:rPr>
                          <m:t>2</m:t>
                        </m:r>
                        <m:r>
                          <a:rPr lang="en-US" sz="2800" b="0" i="1" smtClean="0">
                            <a:solidFill>
                              <a:schemeClr val="tx1"/>
                            </a:solidFill>
                            <a:latin typeface="Cambria Math"/>
                          </a:rPr>
                          <m:t>𝑎</m:t>
                        </m:r>
                      </m:den>
                    </m:f>
                    <m:r>
                      <a:rPr lang="en-US" sz="2800" b="0" i="1" smtClean="0">
                        <a:solidFill>
                          <a:schemeClr val="tx1"/>
                        </a:solidFill>
                        <a:latin typeface="Cambria Math"/>
                      </a:rPr>
                      <m:t>=</m:t>
                    </m:r>
                    <m:f>
                      <m:fPr>
                        <m:ctrlPr>
                          <a:rPr lang="en-US" sz="2800" b="0" i="1" smtClean="0">
                            <a:solidFill>
                              <a:schemeClr val="tx1"/>
                            </a:solidFill>
                            <a:latin typeface="Cambria Math"/>
                          </a:rPr>
                        </m:ctrlPr>
                      </m:fPr>
                      <m:num>
                        <m:r>
                          <a:rPr lang="en-US" sz="2800" b="0" i="1" smtClean="0">
                            <a:solidFill>
                              <a:schemeClr val="tx1"/>
                            </a:solidFill>
                            <a:latin typeface="Cambria Math"/>
                          </a:rPr>
                          <m:t>−10</m:t>
                        </m:r>
                      </m:num>
                      <m:den>
                        <m:r>
                          <a:rPr lang="en-US" sz="2800" b="0" i="1" smtClean="0">
                            <a:solidFill>
                              <a:schemeClr val="tx1"/>
                            </a:solidFill>
                            <a:latin typeface="Cambria Math"/>
                          </a:rPr>
                          <m:t>2(−5)</m:t>
                        </m:r>
                      </m:den>
                    </m:f>
                    <m:r>
                      <a:rPr lang="en-US" sz="2800" b="0" i="1" smtClean="0">
                        <a:solidFill>
                          <a:schemeClr val="tx1"/>
                        </a:solidFill>
                        <a:latin typeface="Cambria Math"/>
                      </a:rPr>
                      <m:t>=1</m:t>
                    </m:r>
                  </m:oMath>
                </a14:m>
                <a:r>
                  <a:rPr lang="en-US" sz="2800" dirty="0" smtClean="0">
                    <a:solidFill>
                      <a:schemeClr val="tx1"/>
                    </a:solidFill>
                  </a:rPr>
                  <a:t> second.</a:t>
                </a:r>
                <a:endParaRPr lang="en-US" sz="28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r="-218"/>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5537798"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A-REI Springboard Dive</a:t>
            </a:r>
            <a:endParaRPr lang="en-US" sz="1400" dirty="0"/>
          </a:p>
        </p:txBody>
      </p:sp>
    </p:spTree>
    <p:extLst>
      <p:ext uri="{BB962C8B-B14F-4D97-AF65-F5344CB8AC3E}">
        <p14:creationId xmlns:p14="http://schemas.microsoft.com/office/powerpoint/2010/main" val="330055947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Suppose Brett and Andre each throw a baseball into the air. The height of Brett’s baseball is given by:</a:t>
                </a:r>
              </a:p>
              <a:p>
                <a:pPr algn="l"/>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h</m:t>
                      </m:r>
                      <m:d>
                        <m:dPr>
                          <m:ctrlPr>
                            <a:rPr lang="en-US" sz="2800" b="0" i="1" smtClean="0">
                              <a:solidFill>
                                <a:schemeClr val="tx1"/>
                              </a:solidFill>
                              <a:latin typeface="Cambria Math"/>
                            </a:rPr>
                          </m:ctrlPr>
                        </m:dPr>
                        <m:e>
                          <m:r>
                            <a:rPr lang="en-US" sz="2800" b="0" i="1" smtClean="0">
                              <a:solidFill>
                                <a:schemeClr val="tx1"/>
                              </a:solidFill>
                              <a:latin typeface="Cambria Math"/>
                            </a:rPr>
                            <m:t>𝑡</m:t>
                          </m:r>
                        </m:e>
                      </m:d>
                      <m:r>
                        <a:rPr lang="en-US" sz="2800" b="0" i="1" smtClean="0">
                          <a:solidFill>
                            <a:schemeClr val="tx1"/>
                          </a:solidFill>
                          <a:latin typeface="Cambria Math"/>
                        </a:rPr>
                        <m:t>=−16</m:t>
                      </m:r>
                      <m:sSup>
                        <m:sSupPr>
                          <m:ctrlPr>
                            <a:rPr lang="en-US" sz="2800" b="0" i="1" smtClean="0">
                              <a:solidFill>
                                <a:schemeClr val="tx1"/>
                              </a:solidFill>
                              <a:latin typeface="Cambria Math"/>
                            </a:rPr>
                          </m:ctrlPr>
                        </m:sSupPr>
                        <m:e>
                          <m:r>
                            <a:rPr lang="en-US" sz="2800" b="0" i="1" smtClean="0">
                              <a:solidFill>
                                <a:schemeClr val="tx1"/>
                              </a:solidFill>
                              <a:latin typeface="Cambria Math"/>
                            </a:rPr>
                            <m:t>𝑡</m:t>
                          </m:r>
                        </m:e>
                        <m:sup>
                          <m:r>
                            <a:rPr lang="en-US" sz="2800" b="0" i="1" smtClean="0">
                              <a:solidFill>
                                <a:schemeClr val="tx1"/>
                              </a:solidFill>
                              <a:latin typeface="Cambria Math"/>
                            </a:rPr>
                            <m:t>2</m:t>
                          </m:r>
                        </m:sup>
                      </m:sSup>
                      <m:r>
                        <a:rPr lang="en-US" sz="2800" b="0" i="1" smtClean="0">
                          <a:solidFill>
                            <a:schemeClr val="tx1"/>
                          </a:solidFill>
                          <a:latin typeface="Cambria Math"/>
                        </a:rPr>
                        <m:t>+79</m:t>
                      </m:r>
                      <m:r>
                        <a:rPr lang="en-US" sz="2800" b="0" i="1" smtClean="0">
                          <a:solidFill>
                            <a:schemeClr val="tx1"/>
                          </a:solidFill>
                          <a:latin typeface="Cambria Math"/>
                        </a:rPr>
                        <m:t>𝑡</m:t>
                      </m:r>
                      <m:r>
                        <a:rPr lang="en-US" sz="2800" b="0" i="1" smtClean="0">
                          <a:solidFill>
                            <a:schemeClr val="tx1"/>
                          </a:solidFill>
                          <a:latin typeface="Cambria Math"/>
                        </a:rPr>
                        <m:t>+6</m:t>
                      </m:r>
                    </m:oMath>
                  </m:oMathPara>
                </a14:m>
                <a:endParaRPr lang="en-US" sz="2800" dirty="0" smtClean="0">
                  <a:solidFill>
                    <a:schemeClr val="tx1"/>
                  </a:solidFill>
                </a:endParaRPr>
              </a:p>
              <a:p>
                <a:pPr algn="l"/>
                <a:r>
                  <a:rPr lang="en-US" sz="2800" dirty="0" smtClean="0">
                    <a:solidFill>
                      <a:schemeClr val="tx1"/>
                    </a:solidFill>
                  </a:rPr>
                  <a:t>Where </a:t>
                </a:r>
                <a:r>
                  <a:rPr lang="en-US" sz="2800" i="1" dirty="0" smtClean="0">
                    <a:solidFill>
                      <a:schemeClr val="tx1"/>
                    </a:solidFill>
                    <a:latin typeface="Cambria Math" pitchFamily="18" charset="0"/>
                    <a:ea typeface="Cambria Math" pitchFamily="18" charset="0"/>
                  </a:rPr>
                  <a:t>h</a:t>
                </a:r>
                <a:r>
                  <a:rPr lang="en-US" sz="2800" dirty="0" smtClean="0">
                    <a:solidFill>
                      <a:schemeClr val="tx1"/>
                    </a:solidFill>
                  </a:rPr>
                  <a:t> is in feet and </a:t>
                </a:r>
                <a:r>
                  <a:rPr lang="en-US" sz="2800" i="1" dirty="0" smtClean="0">
                    <a:solidFill>
                      <a:schemeClr val="tx1"/>
                    </a:solidFill>
                    <a:latin typeface="Cambria Math" pitchFamily="18" charset="0"/>
                    <a:ea typeface="Cambria Math" pitchFamily="18" charset="0"/>
                  </a:rPr>
                  <a:t>t</a:t>
                </a:r>
                <a:r>
                  <a:rPr lang="en-US" sz="2800" dirty="0" smtClean="0">
                    <a:solidFill>
                      <a:schemeClr val="tx1"/>
                    </a:solidFill>
                  </a:rPr>
                  <a:t> is in seconds. The height of Andre’s baseball is given by the graph:</a:t>
                </a:r>
                <a:endParaRPr lang="en-US" sz="28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5194948"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Throwing Baseballs</a:t>
            </a:r>
            <a:endParaRPr lang="en-US" sz="1400" dirty="0"/>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9284" y="3276600"/>
            <a:ext cx="4275068"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457200" y="3962400"/>
            <a:ext cx="3886200" cy="954107"/>
          </a:xfrm>
          <a:prstGeom prst="rect">
            <a:avLst/>
          </a:prstGeom>
          <a:noFill/>
        </p:spPr>
        <p:txBody>
          <a:bodyPr wrap="square" rtlCol="0">
            <a:spAutoFit/>
          </a:bodyPr>
          <a:lstStyle/>
          <a:p>
            <a:r>
              <a:rPr lang="en-US" sz="2800" dirty="0" smtClean="0">
                <a:latin typeface="+mn-lt"/>
              </a:rPr>
              <a:t>How long is each baseball airborne?</a:t>
            </a:r>
            <a:endParaRPr lang="en-US" sz="2800" dirty="0">
              <a:latin typeface="+mn-lt"/>
            </a:endParaRPr>
          </a:p>
        </p:txBody>
      </p:sp>
    </p:spTree>
    <p:extLst>
      <p:ext uri="{BB962C8B-B14F-4D97-AF65-F5344CB8AC3E}">
        <p14:creationId xmlns:p14="http://schemas.microsoft.com/office/powerpoint/2010/main" val="7769297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Brett :</a:t>
                </a:r>
              </a:p>
              <a:p>
                <a:pPr algn="l"/>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0=−16</m:t>
                      </m:r>
                      <m:sSup>
                        <m:sSupPr>
                          <m:ctrlPr>
                            <a:rPr lang="en-US" sz="2800" b="0" i="1" smtClean="0">
                              <a:solidFill>
                                <a:schemeClr val="tx1"/>
                              </a:solidFill>
                              <a:latin typeface="Cambria Math"/>
                            </a:rPr>
                          </m:ctrlPr>
                        </m:sSupPr>
                        <m:e>
                          <m:r>
                            <a:rPr lang="en-US" sz="2800" b="0" i="1" smtClean="0">
                              <a:solidFill>
                                <a:schemeClr val="tx1"/>
                              </a:solidFill>
                              <a:latin typeface="Cambria Math"/>
                            </a:rPr>
                            <m:t>𝑡</m:t>
                          </m:r>
                        </m:e>
                        <m:sup>
                          <m:r>
                            <a:rPr lang="en-US" sz="2800" b="0" i="1" smtClean="0">
                              <a:solidFill>
                                <a:schemeClr val="tx1"/>
                              </a:solidFill>
                              <a:latin typeface="Cambria Math"/>
                            </a:rPr>
                            <m:t>2</m:t>
                          </m:r>
                        </m:sup>
                      </m:sSup>
                      <m:r>
                        <a:rPr lang="en-US" sz="2800" b="0" i="1" smtClean="0">
                          <a:solidFill>
                            <a:schemeClr val="tx1"/>
                          </a:solidFill>
                          <a:latin typeface="Cambria Math"/>
                        </a:rPr>
                        <m:t>+79</m:t>
                      </m:r>
                      <m:r>
                        <a:rPr lang="en-US" sz="2800" b="0" i="1" smtClean="0">
                          <a:solidFill>
                            <a:schemeClr val="tx1"/>
                          </a:solidFill>
                          <a:latin typeface="Cambria Math"/>
                        </a:rPr>
                        <m:t>𝑡</m:t>
                      </m:r>
                      <m:r>
                        <a:rPr lang="en-US" sz="2800" b="0" i="1" smtClean="0">
                          <a:solidFill>
                            <a:schemeClr val="tx1"/>
                          </a:solidFill>
                          <a:latin typeface="Cambria Math"/>
                        </a:rPr>
                        <m:t>+6</m:t>
                      </m:r>
                    </m:oMath>
                  </m:oMathPara>
                </a14:m>
                <a:endParaRPr lang="en-US" sz="2800" dirty="0" smtClean="0">
                  <a:solidFill>
                    <a:schemeClr val="tx1"/>
                  </a:solidFill>
                </a:endParaRPr>
              </a:p>
              <a:p>
                <a:pPr algn="l"/>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itchFamily="18" charset="0"/>
                          <a:ea typeface="Cambria Math" pitchFamily="18" charset="0"/>
                        </a:rPr>
                        <m:t>𝑡</m:t>
                      </m:r>
                      <m:r>
                        <a:rPr lang="en-US" sz="2800" b="0" i="1" smtClean="0">
                          <a:solidFill>
                            <a:schemeClr val="tx1"/>
                          </a:solidFill>
                          <a:latin typeface="Cambria Math" pitchFamily="18" charset="0"/>
                          <a:ea typeface="Cambria Math" pitchFamily="18" charset="0"/>
                        </a:rPr>
                        <m:t>=</m:t>
                      </m:r>
                      <m:f>
                        <m:fPr>
                          <m:ctrlPr>
                            <a:rPr lang="en-US" sz="2800" i="1" smtClean="0">
                              <a:solidFill>
                                <a:schemeClr val="tx1"/>
                              </a:solidFill>
                              <a:latin typeface="Cambria Math"/>
                              <a:ea typeface="Cambria Math" pitchFamily="18" charset="0"/>
                            </a:rPr>
                          </m:ctrlPr>
                        </m:fPr>
                        <m:num>
                          <m:r>
                            <a:rPr lang="en-US" sz="2800" b="0" i="1" smtClean="0">
                              <a:solidFill>
                                <a:schemeClr val="tx1"/>
                              </a:solidFill>
                              <a:latin typeface="Cambria Math" pitchFamily="18" charset="0"/>
                              <a:ea typeface="Cambria Math" pitchFamily="18" charset="0"/>
                            </a:rPr>
                            <m:t>−79±</m:t>
                          </m:r>
                          <m:rad>
                            <m:radPr>
                              <m:degHide m:val="on"/>
                              <m:ctrlPr>
                                <a:rPr lang="en-US" sz="2800" i="1" smtClean="0">
                                  <a:solidFill>
                                    <a:schemeClr val="tx1"/>
                                  </a:solidFill>
                                  <a:latin typeface="Cambria Math"/>
                                  <a:ea typeface="Cambria Math" pitchFamily="18" charset="0"/>
                                </a:rPr>
                              </m:ctrlPr>
                            </m:radPr>
                            <m:deg/>
                            <m:e>
                              <m:sSup>
                                <m:sSupPr>
                                  <m:ctrlPr>
                                    <a:rPr lang="en-US" sz="2800" i="1" smtClean="0">
                                      <a:solidFill>
                                        <a:schemeClr val="tx1"/>
                                      </a:solidFill>
                                      <a:latin typeface="Cambria Math"/>
                                      <a:ea typeface="Cambria Math" pitchFamily="18" charset="0"/>
                                    </a:rPr>
                                  </m:ctrlPr>
                                </m:sSupPr>
                                <m:e>
                                  <m:r>
                                    <a:rPr lang="en-US" sz="2800" b="0" i="1" smtClean="0">
                                      <a:solidFill>
                                        <a:schemeClr val="tx1"/>
                                      </a:solidFill>
                                      <a:latin typeface="Cambria Math" pitchFamily="18" charset="0"/>
                                      <a:ea typeface="Cambria Math" pitchFamily="18" charset="0"/>
                                    </a:rPr>
                                    <m:t>79</m:t>
                                  </m:r>
                                </m:e>
                                <m:sup>
                                  <m:r>
                                    <a:rPr lang="en-US" sz="2800" b="0" i="1" smtClean="0">
                                      <a:solidFill>
                                        <a:schemeClr val="tx1"/>
                                      </a:solidFill>
                                      <a:latin typeface="Cambria Math" pitchFamily="18" charset="0"/>
                                      <a:ea typeface="Cambria Math" pitchFamily="18" charset="0"/>
                                    </a:rPr>
                                    <m:t>2</m:t>
                                  </m:r>
                                </m:sup>
                              </m:sSup>
                              <m:r>
                                <a:rPr lang="en-US" sz="2800" b="0" i="1" smtClean="0">
                                  <a:solidFill>
                                    <a:schemeClr val="tx1"/>
                                  </a:solidFill>
                                  <a:latin typeface="Cambria Math" pitchFamily="18" charset="0"/>
                                  <a:ea typeface="Cambria Math" pitchFamily="18" charset="0"/>
                                </a:rPr>
                                <m:t>−4</m:t>
                              </m:r>
                              <m:d>
                                <m:dPr>
                                  <m:ctrlPr>
                                    <a:rPr lang="en-US" sz="2800" i="1" smtClean="0">
                                      <a:solidFill>
                                        <a:schemeClr val="tx1"/>
                                      </a:solidFill>
                                      <a:latin typeface="Cambria Math"/>
                                      <a:ea typeface="Cambria Math" pitchFamily="18" charset="0"/>
                                    </a:rPr>
                                  </m:ctrlPr>
                                </m:dPr>
                                <m:e>
                                  <m:r>
                                    <a:rPr lang="en-US" sz="2800" b="0" i="1" smtClean="0">
                                      <a:solidFill>
                                        <a:schemeClr val="tx1"/>
                                      </a:solidFill>
                                      <a:latin typeface="Cambria Math" pitchFamily="18" charset="0"/>
                                      <a:ea typeface="Cambria Math" pitchFamily="18" charset="0"/>
                                    </a:rPr>
                                    <m:t>−16</m:t>
                                  </m:r>
                                </m:e>
                              </m:d>
                              <m:r>
                                <a:rPr lang="en-US" sz="2800" b="0" i="1" smtClean="0">
                                  <a:solidFill>
                                    <a:schemeClr val="tx1"/>
                                  </a:solidFill>
                                  <a:latin typeface="Cambria Math" pitchFamily="18" charset="0"/>
                                  <a:ea typeface="Cambria Math" pitchFamily="18" charset="0"/>
                                </a:rPr>
                                <m:t>(6)</m:t>
                              </m:r>
                            </m:e>
                          </m:rad>
                        </m:num>
                        <m:den>
                          <m:r>
                            <a:rPr lang="en-US" sz="2800" b="0" i="1" smtClean="0">
                              <a:solidFill>
                                <a:schemeClr val="tx1"/>
                              </a:solidFill>
                              <a:latin typeface="Cambria Math" pitchFamily="18" charset="0"/>
                              <a:ea typeface="Cambria Math" pitchFamily="18" charset="0"/>
                            </a:rPr>
                            <m:t>2(−16)</m:t>
                          </m:r>
                        </m:den>
                      </m:f>
                    </m:oMath>
                  </m:oMathPara>
                </a14:m>
                <a:endParaRPr lang="en-US" sz="2800" i="1" dirty="0" smtClean="0">
                  <a:solidFill>
                    <a:schemeClr val="tx1"/>
                  </a:solidFill>
                  <a:latin typeface="Cambria Math" pitchFamily="18" charset="0"/>
                  <a:ea typeface="Cambria Math" pitchFamily="18" charset="0"/>
                </a:endParaRPr>
              </a:p>
              <a:p>
                <a:pPr algn="l"/>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ea typeface="Cambria Math" pitchFamily="18" charset="0"/>
                        </a:rPr>
                        <m:t>𝑡</m:t>
                      </m:r>
                      <m:r>
                        <a:rPr lang="en-US" sz="2800" b="0" i="1" smtClean="0">
                          <a:solidFill>
                            <a:schemeClr val="tx1"/>
                          </a:solidFill>
                          <a:latin typeface="Cambria Math"/>
                          <a:ea typeface="Cambria Math" pitchFamily="18" charset="0"/>
                        </a:rPr>
                        <m:t>=</m:t>
                      </m:r>
                      <m:f>
                        <m:fPr>
                          <m:ctrlPr>
                            <a:rPr lang="en-US" sz="2800" b="0" i="1" smtClean="0">
                              <a:solidFill>
                                <a:schemeClr val="tx1"/>
                              </a:solidFill>
                              <a:latin typeface="Cambria Math"/>
                              <a:ea typeface="Cambria Math" pitchFamily="18" charset="0"/>
                            </a:rPr>
                          </m:ctrlPr>
                        </m:fPr>
                        <m:num>
                          <m:r>
                            <a:rPr lang="en-US" sz="2800" b="0" i="1" smtClean="0">
                              <a:solidFill>
                                <a:schemeClr val="tx1"/>
                              </a:solidFill>
                              <a:latin typeface="Cambria Math"/>
                              <a:ea typeface="Cambria Math" pitchFamily="18" charset="0"/>
                            </a:rPr>
                            <m:t>−79</m:t>
                          </m:r>
                          <m:r>
                            <a:rPr lang="en-US" sz="2800" b="0" i="1" smtClean="0">
                              <a:solidFill>
                                <a:schemeClr val="tx1"/>
                              </a:solidFill>
                              <a:latin typeface="Cambria Math"/>
                              <a:ea typeface="Cambria Math"/>
                            </a:rPr>
                            <m:t>±</m:t>
                          </m:r>
                          <m:rad>
                            <m:radPr>
                              <m:degHide m:val="on"/>
                              <m:ctrlPr>
                                <a:rPr lang="en-US" sz="2800" b="0" i="1" smtClean="0">
                                  <a:solidFill>
                                    <a:schemeClr val="tx1"/>
                                  </a:solidFill>
                                  <a:latin typeface="Cambria Math"/>
                                  <a:ea typeface="Cambria Math"/>
                                </a:rPr>
                              </m:ctrlPr>
                            </m:radPr>
                            <m:deg/>
                            <m:e>
                              <m:r>
                                <a:rPr lang="en-US" sz="2800" b="0" i="1" smtClean="0">
                                  <a:solidFill>
                                    <a:schemeClr val="tx1"/>
                                  </a:solidFill>
                                  <a:latin typeface="Cambria Math"/>
                                  <a:ea typeface="Cambria Math"/>
                                </a:rPr>
                                <m:t>6625</m:t>
                              </m:r>
                            </m:e>
                          </m:rad>
                        </m:num>
                        <m:den>
                          <m:r>
                            <a:rPr lang="en-US" sz="2800" b="0" i="1" smtClean="0">
                              <a:solidFill>
                                <a:schemeClr val="tx1"/>
                              </a:solidFill>
                              <a:latin typeface="Cambria Math"/>
                              <a:ea typeface="Cambria Math" pitchFamily="18" charset="0"/>
                            </a:rPr>
                            <m:t>−32</m:t>
                          </m:r>
                        </m:den>
                      </m:f>
                    </m:oMath>
                  </m:oMathPara>
                </a14:m>
                <a:endParaRPr lang="en-US" sz="2800" i="1" dirty="0" smtClean="0">
                  <a:solidFill>
                    <a:schemeClr val="tx1"/>
                  </a:solidFill>
                  <a:latin typeface="Cambria Math" pitchFamily="18" charset="0"/>
                  <a:ea typeface="Cambria Math" pitchFamily="18" charset="0"/>
                </a:endParaRPr>
              </a:p>
              <a:p>
                <a14:m>
                  <m:oMath xmlns:m="http://schemas.openxmlformats.org/officeDocument/2006/math">
                    <m:r>
                      <a:rPr lang="en-US" sz="2800" b="0" i="1" smtClean="0">
                        <a:solidFill>
                          <a:schemeClr val="tx1"/>
                        </a:solidFill>
                        <a:latin typeface="Cambria Math"/>
                        <a:ea typeface="Cambria Math" pitchFamily="18" charset="0"/>
                      </a:rPr>
                      <m:t>𝑡</m:t>
                    </m:r>
                    <m:r>
                      <a:rPr lang="en-US" sz="2800" b="0" i="1" smtClean="0">
                        <a:solidFill>
                          <a:schemeClr val="tx1"/>
                        </a:solidFill>
                        <a:latin typeface="Cambria Math"/>
                        <a:ea typeface="Cambria Math"/>
                      </a:rPr>
                      <m:t>≈5.01</m:t>
                    </m:r>
                  </m:oMath>
                </a14:m>
                <a:r>
                  <a:rPr lang="en-US" sz="2800" dirty="0" smtClean="0">
                    <a:solidFill>
                      <a:schemeClr val="tx1"/>
                    </a:solidFill>
                    <a:ea typeface="Cambria Math" pitchFamily="18" charset="0"/>
                  </a:rPr>
                  <a:t> and </a:t>
                </a:r>
                <a14:m>
                  <m:oMath xmlns:m="http://schemas.openxmlformats.org/officeDocument/2006/math">
                    <m:r>
                      <a:rPr lang="en-US" sz="2800" i="1">
                        <a:solidFill>
                          <a:schemeClr val="tx1"/>
                        </a:solidFill>
                        <a:latin typeface="Cambria Math"/>
                        <a:ea typeface="Cambria Math" pitchFamily="18" charset="0"/>
                      </a:rPr>
                      <m:t>𝑡</m:t>
                    </m:r>
                    <m:r>
                      <a:rPr lang="en-US" sz="2800" i="1">
                        <a:solidFill>
                          <a:schemeClr val="tx1"/>
                        </a:solidFill>
                        <a:latin typeface="Cambria Math"/>
                        <a:ea typeface="Cambria Math"/>
                      </a:rPr>
                      <m:t>≈</m:t>
                    </m:r>
                    <m:r>
                      <a:rPr lang="en-US" sz="2800" b="0" i="1" smtClean="0">
                        <a:solidFill>
                          <a:schemeClr val="tx1"/>
                        </a:solidFill>
                        <a:latin typeface="Cambria Math"/>
                        <a:ea typeface="Cambria Math"/>
                      </a:rPr>
                      <m:t>−0.07</m:t>
                    </m:r>
                  </m:oMath>
                </a14:m>
                <a:r>
                  <a:rPr lang="en-US" sz="2800" dirty="0">
                    <a:solidFill>
                      <a:schemeClr val="tx1"/>
                    </a:solidFill>
                    <a:ea typeface="Cambria Math" pitchFamily="18" charset="0"/>
                  </a:rPr>
                  <a:t> </a:t>
                </a:r>
                <a:endParaRPr lang="en-US" sz="2800" i="1" dirty="0" smtClean="0">
                  <a:solidFill>
                    <a:schemeClr val="tx1"/>
                  </a:solidFill>
                  <a:latin typeface="Cambria Math" pitchFamily="18" charset="0"/>
                  <a:ea typeface="Cambria Math" pitchFamily="18" charset="0"/>
                </a:endParaRPr>
              </a:p>
              <a:p>
                <a14:m>
                  <m:oMath xmlns:m="http://schemas.openxmlformats.org/officeDocument/2006/math">
                    <m:r>
                      <a:rPr lang="en-US" sz="2800" i="1">
                        <a:solidFill>
                          <a:schemeClr val="tx1"/>
                        </a:solidFill>
                        <a:latin typeface="Cambria Math"/>
                        <a:ea typeface="Cambria Math" pitchFamily="18" charset="0"/>
                      </a:rPr>
                      <m:t>𝑡</m:t>
                    </m:r>
                    <m:r>
                      <a:rPr lang="en-US" sz="2800" i="1">
                        <a:solidFill>
                          <a:schemeClr val="tx1"/>
                        </a:solidFill>
                        <a:latin typeface="Cambria Math"/>
                        <a:ea typeface="Cambria Math"/>
                      </a:rPr>
                      <m:t>≈5.01</m:t>
                    </m:r>
                  </m:oMath>
                </a14:m>
                <a:r>
                  <a:rPr lang="en-US" sz="2800" dirty="0" smtClean="0">
                    <a:solidFill>
                      <a:schemeClr val="tx1"/>
                    </a:solidFill>
                  </a:rPr>
                  <a:t> seconds</a:t>
                </a: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5194948"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Throwing Baseballs</a:t>
            </a:r>
            <a:endParaRPr lang="en-US" sz="1400" dirty="0"/>
          </a:p>
        </p:txBody>
      </p:sp>
    </p:spTree>
    <p:extLst>
      <p:ext uri="{BB962C8B-B14F-4D97-AF65-F5344CB8AC3E}">
        <p14:creationId xmlns:p14="http://schemas.microsoft.com/office/powerpoint/2010/main" val="137210085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Andre:</a:t>
                </a:r>
              </a:p>
              <a:p>
                <a:pPr algn="l"/>
                <a:endParaRPr lang="en-US" sz="2800" dirty="0">
                  <a:solidFill>
                    <a:schemeClr val="tx1"/>
                  </a:solidFill>
                </a:endParaRPr>
              </a:p>
              <a:p>
                <a:pPr algn="l"/>
                <a:endParaRPr lang="en-US" sz="2800" dirty="0" smtClean="0">
                  <a:solidFill>
                    <a:schemeClr val="tx1"/>
                  </a:solidFill>
                </a:endParaRPr>
              </a:p>
              <a:p>
                <a:pPr algn="l"/>
                <a:endParaRPr lang="en-US" sz="2800" dirty="0">
                  <a:solidFill>
                    <a:schemeClr val="tx1"/>
                  </a:solidFill>
                </a:endParaRPr>
              </a:p>
              <a:p>
                <a:pPr algn="l"/>
                <a:endParaRPr lang="en-US" sz="2800" dirty="0" smtClean="0">
                  <a:solidFill>
                    <a:schemeClr val="tx1"/>
                  </a:solidFill>
                </a:endParaRPr>
              </a:p>
              <a:p>
                <a:pPr algn="l"/>
                <a:endParaRPr lang="en-US" sz="2800" dirty="0">
                  <a:solidFill>
                    <a:schemeClr val="tx1"/>
                  </a:solidFill>
                </a:endParaRPr>
              </a:p>
              <a:p>
                <a:pPr algn="l"/>
                <a:endParaRPr lang="en-US" sz="2800" dirty="0" smtClean="0">
                  <a:solidFill>
                    <a:schemeClr val="tx1"/>
                  </a:solidFill>
                </a:endParaRPr>
              </a:p>
              <a:p>
                <a14:m>
                  <m:oMath xmlns:m="http://schemas.openxmlformats.org/officeDocument/2006/math">
                    <m:r>
                      <a:rPr lang="en-US" sz="2800" b="0" i="1" smtClean="0">
                        <a:solidFill>
                          <a:schemeClr val="tx1"/>
                        </a:solidFill>
                        <a:latin typeface="Cambria Math"/>
                      </a:rPr>
                      <m:t>𝑡</m:t>
                    </m:r>
                    <m:r>
                      <a:rPr lang="en-US" sz="2800" b="0" i="1" smtClean="0">
                        <a:solidFill>
                          <a:schemeClr val="tx1"/>
                        </a:solidFill>
                        <a:latin typeface="Cambria Math"/>
                        <a:ea typeface="Cambria Math"/>
                      </a:rPr>
                      <m:t>≈4.2</m:t>
                    </m:r>
                  </m:oMath>
                </a14:m>
                <a:r>
                  <a:rPr lang="en-US" sz="2800" dirty="0" smtClean="0">
                    <a:solidFill>
                      <a:schemeClr val="tx1"/>
                    </a:solidFill>
                  </a:rPr>
                  <a:t> seconds</a:t>
                </a:r>
                <a:endParaRPr lang="en-US" sz="28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5194948"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Throwing Baseballs</a:t>
            </a:r>
            <a:endParaRPr lang="en-US" sz="1400" dirty="0"/>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1371600"/>
            <a:ext cx="6067838" cy="335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2382574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1371600"/>
            <a:ext cx="2133600" cy="1885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000" y="1050925"/>
            <a:ext cx="3047999" cy="4278617"/>
          </a:xfrm>
          <a:prstGeom prst="rect">
            <a:avLst/>
          </a:prstGeom>
          <a:scene3d>
            <a:camera prst="orthographicFront"/>
            <a:lightRig rig="threePt" dir="t"/>
          </a:scene3d>
          <a:sp3d>
            <a:bevelT w="165100" prst="coolSlant"/>
          </a:sp3d>
        </p:spPr>
      </p:pic>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1828801" y="1371600"/>
                <a:ext cx="7086600" cy="4648200"/>
              </a:xfrm>
            </p:spPr>
            <p:txBody>
              <a:bodyPr/>
              <a:lstStyle/>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smtClean="0">
                              <a:solidFill>
                                <a:schemeClr val="tx1"/>
                              </a:solidFill>
                              <a:latin typeface="Cambria Math"/>
                            </a:rPr>
                          </m:ctrlPr>
                        </m:sSubPr>
                        <m:e>
                          <m:r>
                            <a:rPr lang="en-US" sz="2400" b="0" i="1" smtClean="0">
                              <a:solidFill>
                                <a:schemeClr val="tx1"/>
                              </a:solidFill>
                              <a:latin typeface="Cambria Math"/>
                            </a:rPr>
                            <m:t>𝑓</m:t>
                          </m:r>
                        </m:e>
                        <m:sub>
                          <m:r>
                            <a:rPr lang="en-US" sz="2400" b="0" i="1" smtClean="0">
                              <a:solidFill>
                                <a:schemeClr val="tx1"/>
                              </a:solidFill>
                              <a:latin typeface="Cambria Math"/>
                            </a:rPr>
                            <m:t>1</m:t>
                          </m:r>
                        </m:sub>
                      </m:sSub>
                      <m:d>
                        <m:dPr>
                          <m:ctrlPr>
                            <a:rPr lang="en-US" sz="2400" b="0" i="1" smtClean="0">
                              <a:solidFill>
                                <a:schemeClr val="tx1"/>
                              </a:solidFill>
                              <a:latin typeface="Cambria Math"/>
                            </a:rPr>
                          </m:ctrlPr>
                        </m:dPr>
                        <m:e>
                          <m:r>
                            <a:rPr lang="en-US" sz="2400" b="0" i="1" smtClean="0">
                              <a:solidFill>
                                <a:schemeClr val="tx1"/>
                              </a:solidFill>
                              <a:latin typeface="Cambria Math"/>
                            </a:rPr>
                            <m:t>𝑥</m:t>
                          </m:r>
                        </m:e>
                      </m:d>
                      <m:r>
                        <a:rPr lang="en-US" sz="2400" b="0" i="1" smtClean="0">
                          <a:solidFill>
                            <a:schemeClr val="tx1"/>
                          </a:solidFill>
                          <a:latin typeface="Cambria Math"/>
                        </a:rPr>
                        <m:t>=</m:t>
                      </m:r>
                      <m:sSup>
                        <m:sSupPr>
                          <m:ctrlPr>
                            <a:rPr lang="en-US" sz="2400" b="0" i="1" smtClean="0">
                              <a:solidFill>
                                <a:schemeClr val="tx1"/>
                              </a:solidFill>
                              <a:latin typeface="Cambria Math"/>
                            </a:rPr>
                          </m:ctrlPr>
                        </m:sSupPr>
                        <m:e>
                          <m:r>
                            <a:rPr lang="en-US" sz="2400" b="0" i="1" smtClean="0">
                              <a:solidFill>
                                <a:schemeClr val="tx1"/>
                              </a:solidFill>
                              <a:latin typeface="Cambria Math"/>
                            </a:rPr>
                            <m:t>(</m:t>
                          </m:r>
                          <m:r>
                            <a:rPr lang="en-US" sz="2400" b="0" i="1" smtClean="0">
                              <a:solidFill>
                                <a:schemeClr val="tx1"/>
                              </a:solidFill>
                              <a:latin typeface="Cambria Math"/>
                            </a:rPr>
                            <m:t>𝑥</m:t>
                          </m:r>
                          <m:r>
                            <a:rPr lang="en-US" sz="2400" b="0" i="1" smtClean="0">
                              <a:solidFill>
                                <a:schemeClr val="tx1"/>
                              </a:solidFill>
                              <a:latin typeface="Cambria Math"/>
                            </a:rPr>
                            <m:t>+12)</m:t>
                          </m:r>
                        </m:e>
                        <m:sup>
                          <m:r>
                            <a:rPr lang="en-US" sz="2400" b="0" i="1" smtClean="0">
                              <a:solidFill>
                                <a:schemeClr val="tx1"/>
                              </a:solidFill>
                              <a:latin typeface="Cambria Math"/>
                            </a:rPr>
                            <m:t>2</m:t>
                          </m:r>
                        </m:sup>
                      </m:sSup>
                      <m:r>
                        <a:rPr lang="en-US" sz="2400" b="0" i="1" smtClean="0">
                          <a:solidFill>
                            <a:schemeClr val="tx1"/>
                          </a:solidFill>
                          <a:latin typeface="Cambria Math"/>
                        </a:rPr>
                        <m:t>+4</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2</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sSup>
                        <m:sSupPr>
                          <m:ctrlPr>
                            <a:rPr lang="en-US" sz="2400" i="1">
                              <a:solidFill>
                                <a:schemeClr val="tx1"/>
                              </a:solidFill>
                              <a:latin typeface="Cambria Math"/>
                            </a:rPr>
                          </m:ctrlPr>
                        </m:sSupPr>
                        <m:e>
                          <m:r>
                            <a:rPr lang="en-US" sz="2400" b="0" i="1" smtClean="0">
                              <a:solidFill>
                                <a:schemeClr val="tx1"/>
                              </a:solidFill>
                              <a:latin typeface="Cambria Math"/>
                            </a:rPr>
                            <m:t>−</m:t>
                          </m:r>
                          <m:r>
                            <a:rPr lang="en-US" sz="2400" i="1">
                              <a:solidFill>
                                <a:schemeClr val="tx1"/>
                              </a:solidFill>
                              <a:latin typeface="Cambria Math"/>
                            </a:rPr>
                            <m:t>(</m:t>
                          </m:r>
                          <m:r>
                            <a:rPr lang="en-US" sz="2400" i="1">
                              <a:solidFill>
                                <a:schemeClr val="tx1"/>
                              </a:solidFill>
                              <a:latin typeface="Cambria Math"/>
                            </a:rPr>
                            <m:t>𝑥</m:t>
                          </m:r>
                          <m:r>
                            <a:rPr lang="en-US" sz="2400" b="0" i="1" smtClean="0">
                              <a:solidFill>
                                <a:schemeClr val="tx1"/>
                              </a:solidFill>
                              <a:latin typeface="Cambria Math"/>
                            </a:rPr>
                            <m:t>−</m:t>
                          </m:r>
                          <m:r>
                            <a:rPr lang="en-US" sz="2400" i="1">
                              <a:solidFill>
                                <a:schemeClr val="tx1"/>
                              </a:solidFill>
                              <a:latin typeface="Cambria Math"/>
                            </a:rPr>
                            <m:t>2)</m:t>
                          </m:r>
                        </m:e>
                        <m:sup>
                          <m:r>
                            <a:rPr lang="en-US" sz="2400" i="1">
                              <a:solidFill>
                                <a:schemeClr val="tx1"/>
                              </a:solidFill>
                              <a:latin typeface="Cambria Math"/>
                            </a:rPr>
                            <m:t>2</m:t>
                          </m:r>
                        </m:sup>
                      </m:sSup>
                      <m:r>
                        <a:rPr lang="en-US" sz="2400" b="0" i="1" smtClean="0">
                          <a:solidFill>
                            <a:schemeClr val="tx1"/>
                          </a:solidFill>
                          <a:latin typeface="Cambria Math"/>
                        </a:rPr>
                        <m:t>−1</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3</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sSup>
                        <m:sSupPr>
                          <m:ctrlPr>
                            <a:rPr lang="en-US" sz="2400" i="1">
                              <a:solidFill>
                                <a:schemeClr val="tx1"/>
                              </a:solidFill>
                              <a:latin typeface="Cambria Math"/>
                            </a:rPr>
                          </m:ctrlPr>
                        </m:sSupPr>
                        <m:e>
                          <m:r>
                            <a:rPr lang="en-US" sz="2400" i="1">
                              <a:solidFill>
                                <a:schemeClr val="tx1"/>
                              </a:solidFill>
                              <a:latin typeface="Cambria Math"/>
                            </a:rPr>
                            <m:t>(</m:t>
                          </m:r>
                          <m:r>
                            <a:rPr lang="en-US" sz="2400" i="1">
                              <a:solidFill>
                                <a:schemeClr val="tx1"/>
                              </a:solidFill>
                              <a:latin typeface="Cambria Math"/>
                            </a:rPr>
                            <m:t>𝑥</m:t>
                          </m:r>
                          <m:r>
                            <a:rPr lang="en-US" sz="2400" i="1">
                              <a:solidFill>
                                <a:schemeClr val="tx1"/>
                              </a:solidFill>
                              <a:latin typeface="Cambria Math"/>
                            </a:rPr>
                            <m:t>+18)</m:t>
                          </m:r>
                        </m:e>
                        <m:sup>
                          <m:r>
                            <a:rPr lang="en-US" sz="2400" i="1">
                              <a:solidFill>
                                <a:schemeClr val="tx1"/>
                              </a:solidFill>
                              <a:latin typeface="Cambria Math"/>
                            </a:rPr>
                            <m:t>2</m:t>
                          </m:r>
                        </m:sup>
                      </m:sSup>
                      <m:r>
                        <a:rPr lang="en-US" sz="2400" b="0" i="1" smtClean="0">
                          <a:solidFill>
                            <a:schemeClr val="tx1"/>
                          </a:solidFill>
                          <a:latin typeface="Cambria Math"/>
                        </a:rPr>
                        <m:t>−</m:t>
                      </m:r>
                      <m:r>
                        <a:rPr lang="en-US" sz="2400" i="1">
                          <a:solidFill>
                            <a:schemeClr val="tx1"/>
                          </a:solidFill>
                          <a:latin typeface="Cambria Math"/>
                        </a:rPr>
                        <m:t>4</m:t>
                      </m:r>
                      <m:r>
                        <a:rPr lang="en-US" sz="2400" b="0" i="1" smtClean="0">
                          <a:solidFill>
                            <a:schemeClr val="tx1"/>
                          </a:solidFill>
                          <a:latin typeface="Cambria Math"/>
                        </a:rPr>
                        <m:t>0</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4</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sSup>
                        <m:sSupPr>
                          <m:ctrlPr>
                            <a:rPr lang="en-US" sz="2400" i="1">
                              <a:solidFill>
                                <a:schemeClr val="tx1"/>
                              </a:solidFill>
                              <a:latin typeface="Cambria Math"/>
                            </a:rPr>
                          </m:ctrlPr>
                        </m:sSupPr>
                        <m:e>
                          <m:r>
                            <a:rPr lang="en-US" sz="2400" i="1">
                              <a:solidFill>
                                <a:schemeClr val="tx1"/>
                              </a:solidFill>
                              <a:latin typeface="Cambria Math"/>
                            </a:rPr>
                            <m:t>(</m:t>
                          </m:r>
                          <m:r>
                            <a:rPr lang="en-US" sz="2400" i="1">
                              <a:solidFill>
                                <a:schemeClr val="tx1"/>
                              </a:solidFill>
                              <a:latin typeface="Cambria Math"/>
                            </a:rPr>
                            <m:t>𝑥</m:t>
                          </m:r>
                          <m:r>
                            <a:rPr lang="en-US" sz="2400" b="0" i="1" smtClean="0">
                              <a:solidFill>
                                <a:schemeClr val="tx1"/>
                              </a:solidFill>
                              <a:latin typeface="Cambria Math"/>
                            </a:rPr>
                            <m:t>−</m:t>
                          </m:r>
                          <m:r>
                            <a:rPr lang="en-US" sz="2400" i="1">
                              <a:solidFill>
                                <a:schemeClr val="tx1"/>
                              </a:solidFill>
                              <a:latin typeface="Cambria Math"/>
                            </a:rPr>
                            <m:t>12)</m:t>
                          </m:r>
                        </m:e>
                        <m:sup>
                          <m:r>
                            <a:rPr lang="en-US" sz="2400" i="1">
                              <a:solidFill>
                                <a:schemeClr val="tx1"/>
                              </a:solidFill>
                              <a:latin typeface="Cambria Math"/>
                            </a:rPr>
                            <m:t>2</m:t>
                          </m:r>
                        </m:sup>
                      </m:sSup>
                      <m:r>
                        <a:rPr lang="en-US" sz="2400" b="0" i="1" smtClean="0">
                          <a:solidFill>
                            <a:schemeClr val="tx1"/>
                          </a:solidFill>
                          <a:latin typeface="Cambria Math"/>
                        </a:rPr>
                        <m:t>−9</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5</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r>
                        <a:rPr lang="en-US" sz="2400" b="0" i="1" smtClean="0">
                          <a:solidFill>
                            <a:schemeClr val="tx1"/>
                          </a:solidFill>
                          <a:latin typeface="Cambria Math"/>
                        </a:rPr>
                        <m:t>−4(</m:t>
                      </m:r>
                      <m:r>
                        <a:rPr lang="en-US" sz="2400" b="0" i="1" smtClean="0">
                          <a:solidFill>
                            <a:schemeClr val="tx1"/>
                          </a:solidFill>
                          <a:latin typeface="Cambria Math"/>
                        </a:rPr>
                        <m:t>𝑥</m:t>
                      </m:r>
                      <m:r>
                        <a:rPr lang="en-US" sz="2400" b="0" i="1" smtClean="0">
                          <a:solidFill>
                            <a:schemeClr val="tx1"/>
                          </a:solidFill>
                          <a:latin typeface="Cambria Math"/>
                        </a:rPr>
                        <m:t>+2)(</m:t>
                      </m:r>
                      <m:r>
                        <a:rPr lang="en-US" sz="2400" b="0" i="1" smtClean="0">
                          <a:solidFill>
                            <a:schemeClr val="tx1"/>
                          </a:solidFill>
                          <a:latin typeface="Cambria Math"/>
                        </a:rPr>
                        <m:t>𝑥</m:t>
                      </m:r>
                      <m:r>
                        <a:rPr lang="en-US" sz="2400" b="0" i="1" smtClean="0">
                          <a:solidFill>
                            <a:schemeClr val="tx1"/>
                          </a:solidFill>
                          <a:latin typeface="Cambria Math"/>
                        </a:rPr>
                        <m:t>+3)</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6</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r>
                        <a:rPr lang="en-US" sz="2400" i="1">
                          <a:solidFill>
                            <a:schemeClr val="tx1"/>
                          </a:solidFill>
                          <a:latin typeface="Cambria Math"/>
                        </a:rPr>
                        <m:t>𝑥</m:t>
                      </m:r>
                      <m:r>
                        <a:rPr lang="en-US" sz="2400" i="1">
                          <a:solidFill>
                            <a:schemeClr val="tx1"/>
                          </a:solidFill>
                          <a:latin typeface="Cambria Math"/>
                        </a:rPr>
                        <m:t>+4)(</m:t>
                      </m:r>
                      <m:r>
                        <a:rPr lang="en-US" sz="2400" i="1">
                          <a:solidFill>
                            <a:schemeClr val="tx1"/>
                          </a:solidFill>
                          <a:latin typeface="Cambria Math"/>
                        </a:rPr>
                        <m:t>𝑥</m:t>
                      </m:r>
                      <m:r>
                        <a:rPr lang="en-US" sz="2400" b="0" i="1" smtClean="0">
                          <a:solidFill>
                            <a:schemeClr val="tx1"/>
                          </a:solidFill>
                          <a:latin typeface="Cambria Math"/>
                        </a:rPr>
                        <m:t>−6</m:t>
                      </m:r>
                      <m:r>
                        <a:rPr lang="en-US" sz="2400" i="1">
                          <a:solidFill>
                            <a:schemeClr val="tx1"/>
                          </a:solidFill>
                          <a:latin typeface="Cambria Math"/>
                        </a:rPr>
                        <m:t>)</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7</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r>
                        <a:rPr lang="en-US" sz="2400" i="1" smtClean="0">
                          <a:solidFill>
                            <a:schemeClr val="tx1"/>
                          </a:solidFill>
                          <a:latin typeface="Cambria Math"/>
                        </a:rPr>
                        <m:t> </m:t>
                      </m:r>
                      <m:r>
                        <a:rPr lang="en-US" sz="2400" i="1">
                          <a:solidFill>
                            <a:schemeClr val="tx1"/>
                          </a:solidFill>
                          <a:latin typeface="Cambria Math"/>
                        </a:rPr>
                        <m:t>(</m:t>
                      </m:r>
                      <m:r>
                        <a:rPr lang="en-US" sz="2400" i="1">
                          <a:solidFill>
                            <a:schemeClr val="tx1"/>
                          </a:solidFill>
                          <a:latin typeface="Cambria Math"/>
                        </a:rPr>
                        <m:t>𝑥</m:t>
                      </m:r>
                      <m:r>
                        <a:rPr lang="en-US" sz="2400" b="0" i="1" smtClean="0">
                          <a:solidFill>
                            <a:schemeClr val="tx1"/>
                          </a:solidFill>
                          <a:latin typeface="Cambria Math"/>
                        </a:rPr>
                        <m:t>−1</m:t>
                      </m:r>
                      <m:r>
                        <a:rPr lang="en-US" sz="2400" i="1">
                          <a:solidFill>
                            <a:schemeClr val="tx1"/>
                          </a:solidFill>
                          <a:latin typeface="Cambria Math"/>
                        </a:rPr>
                        <m:t>2)(</m:t>
                      </m:r>
                      <m:r>
                        <a:rPr lang="en-US" sz="2400" b="0" i="1" smtClean="0">
                          <a:solidFill>
                            <a:schemeClr val="tx1"/>
                          </a:solidFill>
                          <a:latin typeface="Cambria Math"/>
                        </a:rPr>
                        <m:t>−</m:t>
                      </m:r>
                      <m:r>
                        <a:rPr lang="en-US" sz="2400" i="1">
                          <a:solidFill>
                            <a:schemeClr val="tx1"/>
                          </a:solidFill>
                          <a:latin typeface="Cambria Math"/>
                        </a:rPr>
                        <m:t>𝑥</m:t>
                      </m:r>
                      <m:r>
                        <a:rPr lang="en-US" sz="2400" i="1">
                          <a:solidFill>
                            <a:schemeClr val="tx1"/>
                          </a:solidFill>
                          <a:latin typeface="Cambria Math"/>
                        </a:rPr>
                        <m:t>+18)</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8</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r>
                        <a:rPr lang="en-US" sz="2400" b="0" i="1" smtClean="0">
                          <a:solidFill>
                            <a:schemeClr val="tx1"/>
                          </a:solidFill>
                          <a:latin typeface="Cambria Math"/>
                        </a:rPr>
                        <m:t>24−</m:t>
                      </m:r>
                      <m:r>
                        <a:rPr lang="en-US" sz="2400" b="0" i="1" smtClean="0">
                          <a:solidFill>
                            <a:schemeClr val="tx1"/>
                          </a:solidFill>
                          <a:latin typeface="Cambria Math"/>
                        </a:rPr>
                        <m:t>𝑥</m:t>
                      </m:r>
                      <m:r>
                        <a:rPr lang="en-US" sz="2400" i="1">
                          <a:solidFill>
                            <a:schemeClr val="tx1"/>
                          </a:solidFill>
                          <a:latin typeface="Cambria Math"/>
                        </a:rPr>
                        <m:t>)(</m:t>
                      </m:r>
                      <m:r>
                        <a:rPr lang="en-US" sz="2400" b="0" i="1" smtClean="0">
                          <a:solidFill>
                            <a:schemeClr val="tx1"/>
                          </a:solidFill>
                          <a:latin typeface="Cambria Math"/>
                        </a:rPr>
                        <m:t>40−</m:t>
                      </m:r>
                      <m:r>
                        <a:rPr lang="en-US" sz="2400" b="0" i="1" smtClean="0">
                          <a:solidFill>
                            <a:schemeClr val="tx1"/>
                          </a:solidFill>
                          <a:latin typeface="Cambria Math"/>
                        </a:rPr>
                        <m:t>𝑥</m:t>
                      </m:r>
                      <m:r>
                        <a:rPr lang="en-US" sz="2400" i="1">
                          <a:solidFill>
                            <a:schemeClr val="tx1"/>
                          </a:solidFill>
                          <a:latin typeface="Cambria Math"/>
                        </a:rPr>
                        <m:t>)</m:t>
                      </m:r>
                    </m:oMath>
                  </m:oMathPara>
                </a14:m>
                <a:endParaRPr lang="en-US" sz="2400" dirty="0">
                  <a:solidFill>
                    <a:schemeClr val="tx1"/>
                  </a:solidFill>
                </a:endParaRPr>
              </a:p>
              <a:p>
                <a:pPr algn="l"/>
                <a:endParaRPr lang="en-US" sz="2400" dirty="0">
                  <a:solidFill>
                    <a:schemeClr val="tx1"/>
                  </a:solidFill>
                </a:endParaRPr>
              </a:p>
              <a:p>
                <a:pPr algn="l"/>
                <a:endParaRPr lang="en-US" sz="2400" dirty="0">
                  <a:solidFill>
                    <a:schemeClr val="tx1"/>
                  </a:solidFill>
                </a:endParaRPr>
              </a:p>
              <a:p>
                <a:pPr algn="l"/>
                <a:endParaRPr lang="en-US" sz="2400" dirty="0">
                  <a:solidFill>
                    <a:schemeClr val="tx1"/>
                  </a:solidFill>
                </a:endParaRPr>
              </a:p>
              <a:p>
                <a:pPr algn="l"/>
                <a:endParaRPr lang="en-US" sz="24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1828801" y="1371600"/>
                <a:ext cx="7086600" cy="4648200"/>
              </a:xfrm>
              <a:blipFill rotWithShape="1">
                <a:blip r:embed="rId5"/>
                <a:stretch>
                  <a:fillRect/>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9" name="TextBox 8"/>
          <p:cNvSpPr txBox="1"/>
          <p:nvPr/>
        </p:nvSpPr>
        <p:spPr>
          <a:xfrm>
            <a:off x="228600" y="5712023"/>
            <a:ext cx="4939173"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Which Function?</a:t>
            </a:r>
            <a:endParaRPr lang="en-US" sz="1400" dirty="0"/>
          </a:p>
        </p:txBody>
      </p:sp>
    </p:spTree>
    <p:extLst>
      <p:ext uri="{BB962C8B-B14F-4D97-AF65-F5344CB8AC3E}">
        <p14:creationId xmlns:p14="http://schemas.microsoft.com/office/powerpoint/2010/main" val="210067121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1371600"/>
            <a:ext cx="2133600" cy="1885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000" y="1050925"/>
            <a:ext cx="3047999" cy="4278617"/>
          </a:xfrm>
          <a:prstGeom prst="rect">
            <a:avLst/>
          </a:prstGeom>
          <a:scene3d>
            <a:camera prst="orthographicFront"/>
            <a:lightRig rig="threePt" dir="t"/>
          </a:scene3d>
          <a:sp3d>
            <a:bevelT w="165100" prst="coolSlant"/>
          </a:sp3d>
        </p:spPr>
      </p:pic>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1828801" y="1371600"/>
                <a:ext cx="7086600" cy="4648200"/>
              </a:xfrm>
            </p:spPr>
            <p:txBody>
              <a:bodyPr/>
              <a:lstStyle/>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smtClean="0">
                              <a:solidFill>
                                <a:schemeClr val="bg1">
                                  <a:lumMod val="65000"/>
                                </a:schemeClr>
                              </a:solidFill>
                              <a:latin typeface="Cambria Math"/>
                            </a:rPr>
                          </m:ctrlPr>
                        </m:sSubPr>
                        <m:e>
                          <m:r>
                            <a:rPr lang="en-US" sz="2400" b="0" i="1" smtClean="0">
                              <a:solidFill>
                                <a:schemeClr val="bg1">
                                  <a:lumMod val="65000"/>
                                </a:schemeClr>
                              </a:solidFill>
                              <a:latin typeface="Cambria Math"/>
                            </a:rPr>
                            <m:t>𝑓</m:t>
                          </m:r>
                        </m:e>
                        <m:sub>
                          <m:r>
                            <a:rPr lang="en-US" sz="2400" b="0" i="1" smtClean="0">
                              <a:solidFill>
                                <a:schemeClr val="bg1">
                                  <a:lumMod val="65000"/>
                                </a:schemeClr>
                              </a:solidFill>
                              <a:latin typeface="Cambria Math"/>
                            </a:rPr>
                            <m:t>1</m:t>
                          </m:r>
                        </m:sub>
                      </m:sSub>
                      <m:d>
                        <m:dPr>
                          <m:ctrlPr>
                            <a:rPr lang="en-US" sz="2400" b="0" i="1" smtClean="0">
                              <a:solidFill>
                                <a:schemeClr val="bg1">
                                  <a:lumMod val="65000"/>
                                </a:schemeClr>
                              </a:solidFill>
                              <a:latin typeface="Cambria Math"/>
                            </a:rPr>
                          </m:ctrlPr>
                        </m:dPr>
                        <m:e>
                          <m:r>
                            <a:rPr lang="en-US" sz="2400" b="0" i="1" smtClean="0">
                              <a:solidFill>
                                <a:schemeClr val="bg1">
                                  <a:lumMod val="65000"/>
                                </a:schemeClr>
                              </a:solidFill>
                              <a:latin typeface="Cambria Math"/>
                            </a:rPr>
                            <m:t>𝑥</m:t>
                          </m:r>
                        </m:e>
                      </m:d>
                      <m:r>
                        <a:rPr lang="en-US" sz="2400" b="0" i="1" smtClean="0">
                          <a:solidFill>
                            <a:schemeClr val="bg1">
                              <a:lumMod val="65000"/>
                            </a:schemeClr>
                          </a:solidFill>
                          <a:latin typeface="Cambria Math"/>
                        </a:rPr>
                        <m:t>=</m:t>
                      </m:r>
                      <m:sSup>
                        <m:sSupPr>
                          <m:ctrlPr>
                            <a:rPr lang="en-US" sz="2400" b="0" i="1" smtClean="0">
                              <a:solidFill>
                                <a:schemeClr val="bg1">
                                  <a:lumMod val="65000"/>
                                </a:schemeClr>
                              </a:solidFill>
                              <a:latin typeface="Cambria Math"/>
                            </a:rPr>
                          </m:ctrlPr>
                        </m:sSupPr>
                        <m:e>
                          <m:r>
                            <a:rPr lang="en-US" sz="2400" b="0" i="1" smtClean="0">
                              <a:solidFill>
                                <a:schemeClr val="bg1">
                                  <a:lumMod val="65000"/>
                                </a:schemeClr>
                              </a:solidFill>
                              <a:latin typeface="Cambria Math"/>
                            </a:rPr>
                            <m:t>(</m:t>
                          </m:r>
                          <m:r>
                            <a:rPr lang="en-US" sz="2400" b="0" i="1" smtClean="0">
                              <a:solidFill>
                                <a:schemeClr val="bg1">
                                  <a:lumMod val="65000"/>
                                </a:schemeClr>
                              </a:solidFill>
                              <a:latin typeface="Cambria Math"/>
                            </a:rPr>
                            <m:t>𝑥</m:t>
                          </m:r>
                          <m:r>
                            <a:rPr lang="en-US" sz="2400" b="0" i="1" smtClean="0">
                              <a:solidFill>
                                <a:schemeClr val="bg1">
                                  <a:lumMod val="65000"/>
                                </a:schemeClr>
                              </a:solidFill>
                              <a:latin typeface="Cambria Math"/>
                            </a:rPr>
                            <m:t>+12)</m:t>
                          </m:r>
                        </m:e>
                        <m:sup>
                          <m:r>
                            <a:rPr lang="en-US" sz="2400" b="0" i="1" smtClean="0">
                              <a:solidFill>
                                <a:schemeClr val="bg1">
                                  <a:lumMod val="65000"/>
                                </a:schemeClr>
                              </a:solidFill>
                              <a:latin typeface="Cambria Math"/>
                            </a:rPr>
                            <m:t>2</m:t>
                          </m:r>
                        </m:sup>
                      </m:sSup>
                      <m:r>
                        <a:rPr lang="en-US" sz="2400" b="0" i="1" smtClean="0">
                          <a:solidFill>
                            <a:schemeClr val="bg1">
                              <a:lumMod val="65000"/>
                            </a:schemeClr>
                          </a:solidFill>
                          <a:latin typeface="Cambria Math"/>
                        </a:rPr>
                        <m:t>+4</m:t>
                      </m:r>
                    </m:oMath>
                  </m:oMathPara>
                </a14:m>
                <a:endParaRPr lang="en-US" sz="2400" dirty="0" smtClean="0">
                  <a:solidFill>
                    <a:schemeClr val="bg1">
                      <a:lumMod val="65000"/>
                    </a:schemeClr>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smtClean="0">
                              <a:solidFill>
                                <a:schemeClr val="bg1">
                                  <a:lumMod val="65000"/>
                                </a:schemeClr>
                              </a:solidFill>
                              <a:latin typeface="Cambria Math"/>
                            </a:rPr>
                          </m:ctrlPr>
                        </m:sSubPr>
                        <m:e>
                          <m:r>
                            <a:rPr lang="en-US" sz="2400" i="1">
                              <a:solidFill>
                                <a:schemeClr val="bg1">
                                  <a:lumMod val="65000"/>
                                </a:schemeClr>
                              </a:solidFill>
                              <a:latin typeface="Cambria Math"/>
                            </a:rPr>
                            <m:t>𝑓</m:t>
                          </m:r>
                        </m:e>
                        <m:sub>
                          <m:r>
                            <a:rPr lang="en-US" sz="2400" b="0" i="1" smtClean="0">
                              <a:solidFill>
                                <a:schemeClr val="bg1">
                                  <a:lumMod val="65000"/>
                                </a:schemeClr>
                              </a:solidFill>
                              <a:latin typeface="Cambria Math"/>
                            </a:rPr>
                            <m:t>2</m:t>
                          </m:r>
                        </m:sub>
                      </m:sSub>
                      <m:d>
                        <m:dPr>
                          <m:ctrlPr>
                            <a:rPr lang="en-US" sz="2400" i="1">
                              <a:solidFill>
                                <a:schemeClr val="bg1">
                                  <a:lumMod val="65000"/>
                                </a:schemeClr>
                              </a:solidFill>
                              <a:latin typeface="Cambria Math"/>
                            </a:rPr>
                          </m:ctrlPr>
                        </m:dPr>
                        <m:e>
                          <m:r>
                            <a:rPr lang="en-US" sz="2400" i="1">
                              <a:solidFill>
                                <a:schemeClr val="bg1">
                                  <a:lumMod val="65000"/>
                                </a:schemeClr>
                              </a:solidFill>
                              <a:latin typeface="Cambria Math"/>
                            </a:rPr>
                            <m:t>𝑥</m:t>
                          </m:r>
                        </m:e>
                      </m:d>
                      <m:r>
                        <a:rPr lang="en-US" sz="2400" i="1">
                          <a:solidFill>
                            <a:schemeClr val="bg1">
                              <a:lumMod val="65000"/>
                            </a:schemeClr>
                          </a:solidFill>
                          <a:latin typeface="Cambria Math"/>
                        </a:rPr>
                        <m:t>=</m:t>
                      </m:r>
                      <m:sSup>
                        <m:sSupPr>
                          <m:ctrlPr>
                            <a:rPr lang="en-US" sz="2400" i="1">
                              <a:solidFill>
                                <a:schemeClr val="bg1">
                                  <a:lumMod val="65000"/>
                                </a:schemeClr>
                              </a:solidFill>
                              <a:latin typeface="Cambria Math"/>
                            </a:rPr>
                          </m:ctrlPr>
                        </m:sSupPr>
                        <m:e>
                          <m:r>
                            <a:rPr lang="en-US" sz="2400" b="0" i="1" smtClean="0">
                              <a:solidFill>
                                <a:schemeClr val="bg1">
                                  <a:lumMod val="65000"/>
                                </a:schemeClr>
                              </a:solidFill>
                              <a:latin typeface="Cambria Math"/>
                            </a:rPr>
                            <m:t>−</m:t>
                          </m:r>
                          <m:r>
                            <a:rPr lang="en-US" sz="2400" i="1">
                              <a:solidFill>
                                <a:schemeClr val="bg1">
                                  <a:lumMod val="65000"/>
                                </a:schemeClr>
                              </a:solidFill>
                              <a:latin typeface="Cambria Math"/>
                            </a:rPr>
                            <m:t>(</m:t>
                          </m:r>
                          <m:r>
                            <a:rPr lang="en-US" sz="2400" i="1">
                              <a:solidFill>
                                <a:schemeClr val="bg1">
                                  <a:lumMod val="65000"/>
                                </a:schemeClr>
                              </a:solidFill>
                              <a:latin typeface="Cambria Math"/>
                            </a:rPr>
                            <m:t>𝑥</m:t>
                          </m:r>
                          <m:r>
                            <a:rPr lang="en-US" sz="2400" b="0" i="1" smtClean="0">
                              <a:solidFill>
                                <a:schemeClr val="bg1">
                                  <a:lumMod val="65000"/>
                                </a:schemeClr>
                              </a:solidFill>
                              <a:latin typeface="Cambria Math"/>
                            </a:rPr>
                            <m:t>−</m:t>
                          </m:r>
                          <m:r>
                            <a:rPr lang="en-US" sz="2400" i="1">
                              <a:solidFill>
                                <a:schemeClr val="bg1">
                                  <a:lumMod val="65000"/>
                                </a:schemeClr>
                              </a:solidFill>
                              <a:latin typeface="Cambria Math"/>
                            </a:rPr>
                            <m:t>2)</m:t>
                          </m:r>
                        </m:e>
                        <m:sup>
                          <m:r>
                            <a:rPr lang="en-US" sz="2400" i="1">
                              <a:solidFill>
                                <a:schemeClr val="bg1">
                                  <a:lumMod val="65000"/>
                                </a:schemeClr>
                              </a:solidFill>
                              <a:latin typeface="Cambria Math"/>
                            </a:rPr>
                            <m:t>2</m:t>
                          </m:r>
                        </m:sup>
                      </m:sSup>
                      <m:r>
                        <a:rPr lang="en-US" sz="2400" b="0" i="1" smtClean="0">
                          <a:solidFill>
                            <a:schemeClr val="bg1">
                              <a:lumMod val="65000"/>
                            </a:schemeClr>
                          </a:solidFill>
                          <a:latin typeface="Cambria Math"/>
                        </a:rPr>
                        <m:t>−1</m:t>
                      </m:r>
                    </m:oMath>
                  </m:oMathPara>
                </a14:m>
                <a:endParaRPr lang="en-US" sz="2400" dirty="0" smtClean="0">
                  <a:solidFill>
                    <a:schemeClr val="bg1">
                      <a:lumMod val="65000"/>
                    </a:schemeClr>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bg1">
                                  <a:lumMod val="65000"/>
                                </a:schemeClr>
                              </a:solidFill>
                              <a:latin typeface="Cambria Math"/>
                            </a:rPr>
                          </m:ctrlPr>
                        </m:sSubPr>
                        <m:e>
                          <m:r>
                            <a:rPr lang="en-US" sz="2400" i="1">
                              <a:solidFill>
                                <a:schemeClr val="bg1">
                                  <a:lumMod val="65000"/>
                                </a:schemeClr>
                              </a:solidFill>
                              <a:latin typeface="Cambria Math"/>
                            </a:rPr>
                            <m:t>𝑓</m:t>
                          </m:r>
                        </m:e>
                        <m:sub>
                          <m:r>
                            <a:rPr lang="en-US" sz="2400" b="0" i="1" smtClean="0">
                              <a:solidFill>
                                <a:schemeClr val="bg1">
                                  <a:lumMod val="65000"/>
                                </a:schemeClr>
                              </a:solidFill>
                              <a:latin typeface="Cambria Math"/>
                            </a:rPr>
                            <m:t>3</m:t>
                          </m:r>
                        </m:sub>
                      </m:sSub>
                      <m:d>
                        <m:dPr>
                          <m:ctrlPr>
                            <a:rPr lang="en-US" sz="2400" i="1">
                              <a:solidFill>
                                <a:schemeClr val="bg1">
                                  <a:lumMod val="65000"/>
                                </a:schemeClr>
                              </a:solidFill>
                              <a:latin typeface="Cambria Math"/>
                            </a:rPr>
                          </m:ctrlPr>
                        </m:dPr>
                        <m:e>
                          <m:r>
                            <a:rPr lang="en-US" sz="2400" i="1">
                              <a:solidFill>
                                <a:schemeClr val="bg1">
                                  <a:lumMod val="65000"/>
                                </a:schemeClr>
                              </a:solidFill>
                              <a:latin typeface="Cambria Math"/>
                            </a:rPr>
                            <m:t>𝑥</m:t>
                          </m:r>
                        </m:e>
                      </m:d>
                      <m:r>
                        <a:rPr lang="en-US" sz="2400" i="1">
                          <a:solidFill>
                            <a:schemeClr val="bg1">
                              <a:lumMod val="65000"/>
                            </a:schemeClr>
                          </a:solidFill>
                          <a:latin typeface="Cambria Math"/>
                        </a:rPr>
                        <m:t>=</m:t>
                      </m:r>
                      <m:sSup>
                        <m:sSupPr>
                          <m:ctrlPr>
                            <a:rPr lang="en-US" sz="2400" i="1">
                              <a:solidFill>
                                <a:schemeClr val="bg1">
                                  <a:lumMod val="65000"/>
                                </a:schemeClr>
                              </a:solidFill>
                              <a:latin typeface="Cambria Math"/>
                            </a:rPr>
                          </m:ctrlPr>
                        </m:sSupPr>
                        <m:e>
                          <m:r>
                            <a:rPr lang="en-US" sz="2400" i="1">
                              <a:solidFill>
                                <a:schemeClr val="bg1">
                                  <a:lumMod val="65000"/>
                                </a:schemeClr>
                              </a:solidFill>
                              <a:latin typeface="Cambria Math"/>
                            </a:rPr>
                            <m:t>(</m:t>
                          </m:r>
                          <m:r>
                            <a:rPr lang="en-US" sz="2400" i="1">
                              <a:solidFill>
                                <a:schemeClr val="bg1">
                                  <a:lumMod val="65000"/>
                                </a:schemeClr>
                              </a:solidFill>
                              <a:latin typeface="Cambria Math"/>
                            </a:rPr>
                            <m:t>𝑥</m:t>
                          </m:r>
                          <m:r>
                            <a:rPr lang="en-US" sz="2400" i="1">
                              <a:solidFill>
                                <a:schemeClr val="bg1">
                                  <a:lumMod val="65000"/>
                                </a:schemeClr>
                              </a:solidFill>
                              <a:latin typeface="Cambria Math"/>
                            </a:rPr>
                            <m:t>+18)</m:t>
                          </m:r>
                        </m:e>
                        <m:sup>
                          <m:r>
                            <a:rPr lang="en-US" sz="2400" i="1">
                              <a:solidFill>
                                <a:schemeClr val="bg1">
                                  <a:lumMod val="65000"/>
                                </a:schemeClr>
                              </a:solidFill>
                              <a:latin typeface="Cambria Math"/>
                            </a:rPr>
                            <m:t>2</m:t>
                          </m:r>
                        </m:sup>
                      </m:sSup>
                      <m:r>
                        <a:rPr lang="en-US" sz="2400" b="0" i="1" smtClean="0">
                          <a:solidFill>
                            <a:schemeClr val="bg1">
                              <a:lumMod val="65000"/>
                            </a:schemeClr>
                          </a:solidFill>
                          <a:latin typeface="Cambria Math"/>
                        </a:rPr>
                        <m:t>−</m:t>
                      </m:r>
                      <m:r>
                        <a:rPr lang="en-US" sz="2400" i="1">
                          <a:solidFill>
                            <a:schemeClr val="bg1">
                              <a:lumMod val="65000"/>
                            </a:schemeClr>
                          </a:solidFill>
                          <a:latin typeface="Cambria Math"/>
                        </a:rPr>
                        <m:t>4</m:t>
                      </m:r>
                      <m:r>
                        <a:rPr lang="en-US" sz="2400" b="0" i="1" smtClean="0">
                          <a:solidFill>
                            <a:schemeClr val="bg1">
                              <a:lumMod val="65000"/>
                            </a:schemeClr>
                          </a:solidFill>
                          <a:latin typeface="Cambria Math"/>
                        </a:rPr>
                        <m:t>0</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4</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sSup>
                        <m:sSupPr>
                          <m:ctrlPr>
                            <a:rPr lang="en-US" sz="2400" i="1">
                              <a:solidFill>
                                <a:schemeClr val="tx1"/>
                              </a:solidFill>
                              <a:latin typeface="Cambria Math"/>
                            </a:rPr>
                          </m:ctrlPr>
                        </m:sSupPr>
                        <m:e>
                          <m:r>
                            <a:rPr lang="en-US" sz="2400" i="1">
                              <a:solidFill>
                                <a:schemeClr val="tx1"/>
                              </a:solidFill>
                              <a:latin typeface="Cambria Math"/>
                            </a:rPr>
                            <m:t>(</m:t>
                          </m:r>
                          <m:r>
                            <a:rPr lang="en-US" sz="2400" i="1">
                              <a:solidFill>
                                <a:schemeClr val="tx1"/>
                              </a:solidFill>
                              <a:latin typeface="Cambria Math"/>
                            </a:rPr>
                            <m:t>𝑥</m:t>
                          </m:r>
                          <m:r>
                            <a:rPr lang="en-US" sz="2400" b="0" i="1" smtClean="0">
                              <a:solidFill>
                                <a:schemeClr val="tx1"/>
                              </a:solidFill>
                              <a:latin typeface="Cambria Math"/>
                            </a:rPr>
                            <m:t>−</m:t>
                          </m:r>
                          <m:r>
                            <a:rPr lang="en-US" sz="2400" i="1">
                              <a:solidFill>
                                <a:schemeClr val="tx1"/>
                              </a:solidFill>
                              <a:latin typeface="Cambria Math"/>
                            </a:rPr>
                            <m:t>12)</m:t>
                          </m:r>
                        </m:e>
                        <m:sup>
                          <m:r>
                            <a:rPr lang="en-US" sz="2400" i="1">
                              <a:solidFill>
                                <a:schemeClr val="tx1"/>
                              </a:solidFill>
                              <a:latin typeface="Cambria Math"/>
                            </a:rPr>
                            <m:t>2</m:t>
                          </m:r>
                        </m:sup>
                      </m:sSup>
                      <m:r>
                        <a:rPr lang="en-US" sz="2400" b="0" i="1" smtClean="0">
                          <a:solidFill>
                            <a:schemeClr val="tx1"/>
                          </a:solidFill>
                          <a:latin typeface="Cambria Math"/>
                        </a:rPr>
                        <m:t>−9</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smtClean="0">
                              <a:solidFill>
                                <a:schemeClr val="bg1">
                                  <a:lumMod val="65000"/>
                                </a:schemeClr>
                              </a:solidFill>
                              <a:latin typeface="Cambria Math"/>
                            </a:rPr>
                          </m:ctrlPr>
                        </m:sSubPr>
                        <m:e>
                          <m:r>
                            <a:rPr lang="en-US" sz="2400" i="1">
                              <a:solidFill>
                                <a:schemeClr val="bg1">
                                  <a:lumMod val="65000"/>
                                </a:schemeClr>
                              </a:solidFill>
                              <a:latin typeface="Cambria Math"/>
                            </a:rPr>
                            <m:t>𝑓</m:t>
                          </m:r>
                        </m:e>
                        <m:sub>
                          <m:r>
                            <a:rPr lang="en-US" sz="2400" b="0" i="1" smtClean="0">
                              <a:solidFill>
                                <a:schemeClr val="bg1">
                                  <a:lumMod val="65000"/>
                                </a:schemeClr>
                              </a:solidFill>
                              <a:latin typeface="Cambria Math"/>
                            </a:rPr>
                            <m:t>5</m:t>
                          </m:r>
                        </m:sub>
                      </m:sSub>
                      <m:d>
                        <m:dPr>
                          <m:ctrlPr>
                            <a:rPr lang="en-US" sz="2400" i="1">
                              <a:solidFill>
                                <a:schemeClr val="bg1">
                                  <a:lumMod val="65000"/>
                                </a:schemeClr>
                              </a:solidFill>
                              <a:latin typeface="Cambria Math"/>
                            </a:rPr>
                          </m:ctrlPr>
                        </m:dPr>
                        <m:e>
                          <m:r>
                            <a:rPr lang="en-US" sz="2400" i="1">
                              <a:solidFill>
                                <a:schemeClr val="bg1">
                                  <a:lumMod val="65000"/>
                                </a:schemeClr>
                              </a:solidFill>
                              <a:latin typeface="Cambria Math"/>
                            </a:rPr>
                            <m:t>𝑥</m:t>
                          </m:r>
                        </m:e>
                      </m:d>
                      <m:r>
                        <a:rPr lang="en-US" sz="2400" i="1">
                          <a:solidFill>
                            <a:schemeClr val="bg1">
                              <a:lumMod val="65000"/>
                            </a:schemeClr>
                          </a:solidFill>
                          <a:latin typeface="Cambria Math"/>
                        </a:rPr>
                        <m:t>=</m:t>
                      </m:r>
                      <m:r>
                        <a:rPr lang="en-US" sz="2400" b="0" i="1" smtClean="0">
                          <a:solidFill>
                            <a:schemeClr val="bg1">
                              <a:lumMod val="65000"/>
                            </a:schemeClr>
                          </a:solidFill>
                          <a:latin typeface="Cambria Math"/>
                        </a:rPr>
                        <m:t>−4(</m:t>
                      </m:r>
                      <m:r>
                        <a:rPr lang="en-US" sz="2400" b="0" i="1" smtClean="0">
                          <a:solidFill>
                            <a:schemeClr val="bg1">
                              <a:lumMod val="65000"/>
                            </a:schemeClr>
                          </a:solidFill>
                          <a:latin typeface="Cambria Math"/>
                        </a:rPr>
                        <m:t>𝑥</m:t>
                      </m:r>
                      <m:r>
                        <a:rPr lang="en-US" sz="2400" b="0" i="1" smtClean="0">
                          <a:solidFill>
                            <a:schemeClr val="bg1">
                              <a:lumMod val="65000"/>
                            </a:schemeClr>
                          </a:solidFill>
                          <a:latin typeface="Cambria Math"/>
                        </a:rPr>
                        <m:t>+2)(</m:t>
                      </m:r>
                      <m:r>
                        <a:rPr lang="en-US" sz="2400" b="0" i="1" smtClean="0">
                          <a:solidFill>
                            <a:schemeClr val="bg1">
                              <a:lumMod val="65000"/>
                            </a:schemeClr>
                          </a:solidFill>
                          <a:latin typeface="Cambria Math"/>
                        </a:rPr>
                        <m:t>𝑥</m:t>
                      </m:r>
                      <m:r>
                        <a:rPr lang="en-US" sz="2400" b="0" i="1" smtClean="0">
                          <a:solidFill>
                            <a:schemeClr val="bg1">
                              <a:lumMod val="65000"/>
                            </a:schemeClr>
                          </a:solidFill>
                          <a:latin typeface="Cambria Math"/>
                        </a:rPr>
                        <m:t>+3)</m:t>
                      </m:r>
                    </m:oMath>
                  </m:oMathPara>
                </a14:m>
                <a:endParaRPr lang="en-US" sz="2400" dirty="0" smtClean="0">
                  <a:solidFill>
                    <a:schemeClr val="bg1">
                      <a:lumMod val="65000"/>
                    </a:schemeClr>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bg1">
                                  <a:lumMod val="65000"/>
                                </a:schemeClr>
                              </a:solidFill>
                              <a:latin typeface="Cambria Math"/>
                            </a:rPr>
                          </m:ctrlPr>
                        </m:sSubPr>
                        <m:e>
                          <m:r>
                            <a:rPr lang="en-US" sz="2400" i="1">
                              <a:solidFill>
                                <a:schemeClr val="bg1">
                                  <a:lumMod val="65000"/>
                                </a:schemeClr>
                              </a:solidFill>
                              <a:latin typeface="Cambria Math"/>
                            </a:rPr>
                            <m:t>𝑓</m:t>
                          </m:r>
                        </m:e>
                        <m:sub>
                          <m:r>
                            <a:rPr lang="en-US" sz="2400" b="0" i="1" smtClean="0">
                              <a:solidFill>
                                <a:schemeClr val="bg1">
                                  <a:lumMod val="65000"/>
                                </a:schemeClr>
                              </a:solidFill>
                              <a:latin typeface="Cambria Math"/>
                            </a:rPr>
                            <m:t>6</m:t>
                          </m:r>
                        </m:sub>
                      </m:sSub>
                      <m:d>
                        <m:dPr>
                          <m:ctrlPr>
                            <a:rPr lang="en-US" sz="2400" i="1">
                              <a:solidFill>
                                <a:schemeClr val="bg1">
                                  <a:lumMod val="65000"/>
                                </a:schemeClr>
                              </a:solidFill>
                              <a:latin typeface="Cambria Math"/>
                            </a:rPr>
                          </m:ctrlPr>
                        </m:dPr>
                        <m:e>
                          <m:r>
                            <a:rPr lang="en-US" sz="2400" i="1">
                              <a:solidFill>
                                <a:schemeClr val="bg1">
                                  <a:lumMod val="65000"/>
                                </a:schemeClr>
                              </a:solidFill>
                              <a:latin typeface="Cambria Math"/>
                            </a:rPr>
                            <m:t>𝑥</m:t>
                          </m:r>
                        </m:e>
                      </m:d>
                      <m:r>
                        <a:rPr lang="en-US" sz="2400" i="1">
                          <a:solidFill>
                            <a:schemeClr val="bg1">
                              <a:lumMod val="65000"/>
                            </a:schemeClr>
                          </a:solidFill>
                          <a:latin typeface="Cambria Math"/>
                        </a:rPr>
                        <m:t>=(</m:t>
                      </m:r>
                      <m:r>
                        <a:rPr lang="en-US" sz="2400" i="1">
                          <a:solidFill>
                            <a:schemeClr val="bg1">
                              <a:lumMod val="65000"/>
                            </a:schemeClr>
                          </a:solidFill>
                          <a:latin typeface="Cambria Math"/>
                        </a:rPr>
                        <m:t>𝑥</m:t>
                      </m:r>
                      <m:r>
                        <a:rPr lang="en-US" sz="2400" i="1">
                          <a:solidFill>
                            <a:schemeClr val="bg1">
                              <a:lumMod val="65000"/>
                            </a:schemeClr>
                          </a:solidFill>
                          <a:latin typeface="Cambria Math"/>
                        </a:rPr>
                        <m:t>+4)(</m:t>
                      </m:r>
                      <m:r>
                        <a:rPr lang="en-US" sz="2400" i="1">
                          <a:solidFill>
                            <a:schemeClr val="bg1">
                              <a:lumMod val="65000"/>
                            </a:schemeClr>
                          </a:solidFill>
                          <a:latin typeface="Cambria Math"/>
                        </a:rPr>
                        <m:t>𝑥</m:t>
                      </m:r>
                      <m:r>
                        <a:rPr lang="en-US" sz="2400" b="0" i="1" smtClean="0">
                          <a:solidFill>
                            <a:schemeClr val="bg1">
                              <a:lumMod val="65000"/>
                            </a:schemeClr>
                          </a:solidFill>
                          <a:latin typeface="Cambria Math"/>
                        </a:rPr>
                        <m:t>−6</m:t>
                      </m:r>
                      <m:r>
                        <a:rPr lang="en-US" sz="2400" i="1">
                          <a:solidFill>
                            <a:schemeClr val="bg1">
                              <a:lumMod val="65000"/>
                            </a:schemeClr>
                          </a:solidFill>
                          <a:latin typeface="Cambria Math"/>
                        </a:rPr>
                        <m:t>)</m:t>
                      </m:r>
                    </m:oMath>
                  </m:oMathPara>
                </a14:m>
                <a:endParaRPr lang="en-US" sz="2400" dirty="0" smtClean="0">
                  <a:solidFill>
                    <a:schemeClr val="bg1">
                      <a:lumMod val="65000"/>
                    </a:schemeClr>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bg1">
                                  <a:lumMod val="65000"/>
                                </a:schemeClr>
                              </a:solidFill>
                              <a:latin typeface="Cambria Math"/>
                            </a:rPr>
                          </m:ctrlPr>
                        </m:sSubPr>
                        <m:e>
                          <m:r>
                            <a:rPr lang="en-US" sz="2400" i="1">
                              <a:solidFill>
                                <a:schemeClr val="bg1">
                                  <a:lumMod val="65000"/>
                                </a:schemeClr>
                              </a:solidFill>
                              <a:latin typeface="Cambria Math"/>
                            </a:rPr>
                            <m:t>𝑓</m:t>
                          </m:r>
                        </m:e>
                        <m:sub>
                          <m:r>
                            <a:rPr lang="en-US" sz="2400" b="0" i="1" smtClean="0">
                              <a:solidFill>
                                <a:schemeClr val="bg1">
                                  <a:lumMod val="65000"/>
                                </a:schemeClr>
                              </a:solidFill>
                              <a:latin typeface="Cambria Math"/>
                            </a:rPr>
                            <m:t>7</m:t>
                          </m:r>
                        </m:sub>
                      </m:sSub>
                      <m:d>
                        <m:dPr>
                          <m:ctrlPr>
                            <a:rPr lang="en-US" sz="2400" i="1">
                              <a:solidFill>
                                <a:schemeClr val="bg1">
                                  <a:lumMod val="65000"/>
                                </a:schemeClr>
                              </a:solidFill>
                              <a:latin typeface="Cambria Math"/>
                            </a:rPr>
                          </m:ctrlPr>
                        </m:dPr>
                        <m:e>
                          <m:r>
                            <a:rPr lang="en-US" sz="2400" i="1">
                              <a:solidFill>
                                <a:schemeClr val="bg1">
                                  <a:lumMod val="65000"/>
                                </a:schemeClr>
                              </a:solidFill>
                              <a:latin typeface="Cambria Math"/>
                            </a:rPr>
                            <m:t>𝑥</m:t>
                          </m:r>
                        </m:e>
                      </m:d>
                      <m:r>
                        <a:rPr lang="en-US" sz="2400" i="1">
                          <a:solidFill>
                            <a:schemeClr val="bg1">
                              <a:lumMod val="65000"/>
                            </a:schemeClr>
                          </a:solidFill>
                          <a:latin typeface="Cambria Math"/>
                        </a:rPr>
                        <m:t>=</m:t>
                      </m:r>
                      <m:r>
                        <a:rPr lang="en-US" sz="2400" i="1" smtClean="0">
                          <a:solidFill>
                            <a:schemeClr val="bg1">
                              <a:lumMod val="65000"/>
                            </a:schemeClr>
                          </a:solidFill>
                          <a:latin typeface="Cambria Math"/>
                        </a:rPr>
                        <m:t> </m:t>
                      </m:r>
                      <m:r>
                        <a:rPr lang="en-US" sz="2400" i="1">
                          <a:solidFill>
                            <a:schemeClr val="bg1">
                              <a:lumMod val="65000"/>
                            </a:schemeClr>
                          </a:solidFill>
                          <a:latin typeface="Cambria Math"/>
                        </a:rPr>
                        <m:t>(</m:t>
                      </m:r>
                      <m:r>
                        <a:rPr lang="en-US" sz="2400" i="1">
                          <a:solidFill>
                            <a:schemeClr val="bg1">
                              <a:lumMod val="65000"/>
                            </a:schemeClr>
                          </a:solidFill>
                          <a:latin typeface="Cambria Math"/>
                        </a:rPr>
                        <m:t>𝑥</m:t>
                      </m:r>
                      <m:r>
                        <a:rPr lang="en-US" sz="2400" b="0" i="1" smtClean="0">
                          <a:solidFill>
                            <a:schemeClr val="bg1">
                              <a:lumMod val="65000"/>
                            </a:schemeClr>
                          </a:solidFill>
                          <a:latin typeface="Cambria Math"/>
                        </a:rPr>
                        <m:t>−1</m:t>
                      </m:r>
                      <m:r>
                        <a:rPr lang="en-US" sz="2400" i="1">
                          <a:solidFill>
                            <a:schemeClr val="bg1">
                              <a:lumMod val="65000"/>
                            </a:schemeClr>
                          </a:solidFill>
                          <a:latin typeface="Cambria Math"/>
                        </a:rPr>
                        <m:t>2)(</m:t>
                      </m:r>
                      <m:r>
                        <a:rPr lang="en-US" sz="2400" b="0" i="1" smtClean="0">
                          <a:solidFill>
                            <a:schemeClr val="bg1">
                              <a:lumMod val="65000"/>
                            </a:schemeClr>
                          </a:solidFill>
                          <a:latin typeface="Cambria Math"/>
                        </a:rPr>
                        <m:t>−</m:t>
                      </m:r>
                      <m:r>
                        <a:rPr lang="en-US" sz="2400" i="1">
                          <a:solidFill>
                            <a:schemeClr val="bg1">
                              <a:lumMod val="65000"/>
                            </a:schemeClr>
                          </a:solidFill>
                          <a:latin typeface="Cambria Math"/>
                        </a:rPr>
                        <m:t>𝑥</m:t>
                      </m:r>
                      <m:r>
                        <a:rPr lang="en-US" sz="2400" i="1">
                          <a:solidFill>
                            <a:schemeClr val="bg1">
                              <a:lumMod val="65000"/>
                            </a:schemeClr>
                          </a:solidFill>
                          <a:latin typeface="Cambria Math"/>
                        </a:rPr>
                        <m:t>+18)</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8</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r>
                        <a:rPr lang="en-US" sz="2400" b="0" i="1" smtClean="0">
                          <a:solidFill>
                            <a:schemeClr val="tx1"/>
                          </a:solidFill>
                          <a:latin typeface="Cambria Math"/>
                        </a:rPr>
                        <m:t>24−</m:t>
                      </m:r>
                      <m:r>
                        <a:rPr lang="en-US" sz="2400" b="0" i="1" smtClean="0">
                          <a:solidFill>
                            <a:schemeClr val="tx1"/>
                          </a:solidFill>
                          <a:latin typeface="Cambria Math"/>
                        </a:rPr>
                        <m:t>𝑥</m:t>
                      </m:r>
                      <m:r>
                        <a:rPr lang="en-US" sz="2400" i="1">
                          <a:solidFill>
                            <a:schemeClr val="tx1"/>
                          </a:solidFill>
                          <a:latin typeface="Cambria Math"/>
                        </a:rPr>
                        <m:t>)(</m:t>
                      </m:r>
                      <m:r>
                        <a:rPr lang="en-US" sz="2400" b="0" i="1" smtClean="0">
                          <a:solidFill>
                            <a:schemeClr val="tx1"/>
                          </a:solidFill>
                          <a:latin typeface="Cambria Math"/>
                        </a:rPr>
                        <m:t>40−</m:t>
                      </m:r>
                      <m:r>
                        <a:rPr lang="en-US" sz="2400" b="0" i="1" smtClean="0">
                          <a:solidFill>
                            <a:schemeClr val="tx1"/>
                          </a:solidFill>
                          <a:latin typeface="Cambria Math"/>
                        </a:rPr>
                        <m:t>𝑥</m:t>
                      </m:r>
                      <m:r>
                        <a:rPr lang="en-US" sz="2400" i="1">
                          <a:solidFill>
                            <a:schemeClr val="tx1"/>
                          </a:solidFill>
                          <a:latin typeface="Cambria Math"/>
                        </a:rPr>
                        <m:t>)</m:t>
                      </m:r>
                    </m:oMath>
                  </m:oMathPara>
                </a14:m>
                <a:endParaRPr lang="en-US" sz="2400" dirty="0">
                  <a:solidFill>
                    <a:schemeClr val="tx1"/>
                  </a:solidFill>
                </a:endParaRPr>
              </a:p>
              <a:p>
                <a:pPr algn="l"/>
                <a:endParaRPr lang="en-US" sz="2400" dirty="0">
                  <a:solidFill>
                    <a:schemeClr val="tx1"/>
                  </a:solidFill>
                </a:endParaRPr>
              </a:p>
              <a:p>
                <a:pPr algn="l"/>
                <a:endParaRPr lang="en-US" sz="2400" dirty="0">
                  <a:solidFill>
                    <a:schemeClr val="tx1"/>
                  </a:solidFill>
                </a:endParaRPr>
              </a:p>
              <a:p>
                <a:pPr algn="l"/>
                <a:endParaRPr lang="en-US" sz="2400" dirty="0">
                  <a:solidFill>
                    <a:schemeClr val="tx1"/>
                  </a:solidFill>
                </a:endParaRPr>
              </a:p>
              <a:p>
                <a:pPr algn="l"/>
                <a:endParaRPr lang="en-US" sz="24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1828801" y="1371600"/>
                <a:ext cx="7086600" cy="4648200"/>
              </a:xfrm>
              <a:blipFill rotWithShape="1">
                <a:blip r:embed="rId5"/>
                <a:stretch>
                  <a:fillRect/>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9" name="TextBox 8"/>
          <p:cNvSpPr txBox="1"/>
          <p:nvPr/>
        </p:nvSpPr>
        <p:spPr>
          <a:xfrm>
            <a:off x="228600" y="5712023"/>
            <a:ext cx="4939173"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Which Function?</a:t>
            </a:r>
            <a:endParaRPr lang="en-US" sz="1400" dirty="0"/>
          </a:p>
        </p:txBody>
      </p:sp>
    </p:spTree>
    <p:extLst>
      <p:ext uri="{BB962C8B-B14F-4D97-AF65-F5344CB8AC3E}">
        <p14:creationId xmlns:p14="http://schemas.microsoft.com/office/powerpoint/2010/main" val="35663945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304800"/>
            <a:ext cx="3886200" cy="685800"/>
          </a:xfrm>
          <a:solidFill>
            <a:schemeClr val="bg2">
              <a:lumMod val="75000"/>
            </a:schemeClr>
          </a:solidFill>
          <a:effectLst/>
          <a:scene3d>
            <a:camera prst="orthographicFront"/>
            <a:lightRig rig="threePt" dir="t"/>
          </a:scene3d>
          <a:sp3d>
            <a:bevelT w="165100" prst="coolSlant"/>
          </a:sp3d>
        </p:spPr>
        <p:txBody>
          <a:bodyPr/>
          <a:lstStyle/>
          <a:p>
            <a:r>
              <a:rPr lang="en-US" dirty="0" smtClean="0"/>
              <a:t>Assessment</a:t>
            </a:r>
            <a:endParaRPr lang="en-US" dirty="0"/>
          </a:p>
        </p:txBody>
      </p:sp>
      <p:sp>
        <p:nvSpPr>
          <p:cNvPr id="3" name="Content Placeholder 2"/>
          <p:cNvSpPr>
            <a:spLocks noGrp="1"/>
          </p:cNvSpPr>
          <p:nvPr>
            <p:ph idx="1"/>
          </p:nvPr>
        </p:nvSpPr>
        <p:spPr>
          <a:xfrm>
            <a:off x="304800" y="1066801"/>
            <a:ext cx="8686800" cy="4800599"/>
          </a:xfrm>
        </p:spPr>
        <p:txBody>
          <a:bodyPr/>
          <a:lstStyle/>
          <a:p>
            <a:pPr marL="0" indent="0">
              <a:buNone/>
            </a:pPr>
            <a:r>
              <a:rPr lang="en-US" sz="2400" b="1" dirty="0"/>
              <a:t>July 22, 2013</a:t>
            </a:r>
            <a:r>
              <a:rPr lang="en-US" sz="2400" dirty="0"/>
              <a:t> – State School Superintendent Dr. John Barge and Gov. Nathan Deal announced today that Georgia is withdrawing from the Partnership for Assessment of Readiness for College and Careers (PARCC) test development consortium</a:t>
            </a:r>
            <a:r>
              <a:rPr lang="en-US" sz="2400" dirty="0" smtClean="0"/>
              <a:t>.</a:t>
            </a:r>
          </a:p>
          <a:p>
            <a:pPr marL="0" indent="0">
              <a:buNone/>
            </a:pPr>
            <a:r>
              <a:rPr lang="en-US" sz="2400" dirty="0" smtClean="0"/>
              <a:t> Instead</a:t>
            </a:r>
            <a:r>
              <a:rPr lang="en-US" sz="2400" dirty="0"/>
              <a:t>, the Georgia Department of Education (</a:t>
            </a:r>
            <a:r>
              <a:rPr lang="en-US" sz="2400" dirty="0" err="1"/>
              <a:t>GaDOE</a:t>
            </a:r>
            <a:r>
              <a:rPr lang="en-US" sz="2400" dirty="0"/>
              <a:t>) will work with educators across the state to create standardized tests aligned to Georgia’s current academic standards in mathematics and English language arts for elementary, middle and high school students. Additionally, Georgia will seek opportunities to collaborate with other states. </a:t>
            </a:r>
          </a:p>
          <a:p>
            <a:pPr marL="0" indent="0">
              <a:buNone/>
            </a:pPr>
            <a:r>
              <a:rPr lang="en-US" sz="2400" dirty="0"/>
              <a:t> </a:t>
            </a:r>
          </a:p>
          <a:p>
            <a:pPr marL="0" indent="0">
              <a:buNone/>
            </a:pPr>
            <a:r>
              <a:rPr lang="en-US" sz="2000" dirty="0" smtClean="0"/>
              <a:t>The press release in its entirety can be found at: </a:t>
            </a:r>
            <a:r>
              <a:rPr lang="en-US" sz="2000" dirty="0">
                <a:hlinkClick r:id="rId3"/>
              </a:rPr>
              <a:t>http://www.gadoe.org/External-Affairs-and-Policy/communications/Pages/PressReleaseDetails.aspx?PressView=default&amp;pid=123</a:t>
            </a:r>
            <a:r>
              <a:rPr lang="en-US" sz="2000" dirty="0"/>
              <a:t>  </a:t>
            </a:r>
          </a:p>
          <a:p>
            <a:pPr marL="0" indent="0">
              <a:buNone/>
            </a:pPr>
            <a:r>
              <a:rPr lang="en-US" sz="2000" dirty="0" smtClean="0"/>
              <a:t>  </a:t>
            </a:r>
            <a:endParaRPr lang="en-US" sz="2400" dirty="0"/>
          </a:p>
          <a:p>
            <a:pPr marL="0" indent="0">
              <a:buNone/>
            </a:pPr>
            <a:r>
              <a:rPr lang="en-US" sz="2400" dirty="0"/>
              <a:t> </a:t>
            </a:r>
          </a:p>
          <a:p>
            <a:pPr marL="0" indent="0">
              <a:buNone/>
            </a:pPr>
            <a:r>
              <a:rPr lang="en-US" sz="2400" dirty="0"/>
              <a:t> </a:t>
            </a:r>
          </a:p>
          <a:p>
            <a:pPr marL="0" indent="0">
              <a:buNone/>
            </a:pPr>
            <a:r>
              <a:rPr lang="en-US" sz="2400" dirty="0"/>
              <a:t> </a:t>
            </a:r>
          </a:p>
          <a:p>
            <a:pPr marL="0" indent="0">
              <a:buNone/>
            </a:pPr>
            <a:r>
              <a:rPr lang="en-US" sz="2400" dirty="0"/>
              <a:t> </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732208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90800" y="304800"/>
            <a:ext cx="3886200" cy="685800"/>
          </a:xfrm>
          <a:solidFill>
            <a:schemeClr val="bg2">
              <a:lumMod val="75000"/>
            </a:schemeClr>
          </a:solidFill>
          <a:effectLst/>
          <a:scene3d>
            <a:camera prst="orthographicFront"/>
            <a:lightRig rig="threePt" dir="t"/>
          </a:scene3d>
          <a:sp3d>
            <a:bevelT w="165100" prst="coolSlant"/>
          </a:sp3d>
        </p:spPr>
        <p:txBody>
          <a:bodyPr/>
          <a:lstStyle/>
          <a:p>
            <a:r>
              <a:rPr lang="en-US" dirty="0" smtClean="0"/>
              <a:t>Assessment</a:t>
            </a:r>
            <a:endParaRPr lang="en-US" dirty="0"/>
          </a:p>
        </p:txBody>
      </p:sp>
      <p:sp>
        <p:nvSpPr>
          <p:cNvPr id="3" name="Content Placeholder 2"/>
          <p:cNvSpPr>
            <a:spLocks noGrp="1"/>
          </p:cNvSpPr>
          <p:nvPr>
            <p:ph idx="1"/>
          </p:nvPr>
        </p:nvSpPr>
        <p:spPr>
          <a:xfrm>
            <a:off x="152400" y="1036637"/>
            <a:ext cx="8763000" cy="5211763"/>
          </a:xfrm>
        </p:spPr>
        <p:txBody>
          <a:bodyPr/>
          <a:lstStyle/>
          <a:p>
            <a:pPr marL="0" indent="0">
              <a:buNone/>
            </a:pPr>
            <a:r>
              <a:rPr lang="en-US" sz="2400" dirty="0"/>
              <a:t> </a:t>
            </a:r>
            <a:r>
              <a:rPr lang="en-US" sz="2400" dirty="0" smtClean="0"/>
              <a:t>As </a:t>
            </a:r>
            <a:r>
              <a:rPr lang="en-US" sz="2400" dirty="0" err="1"/>
              <a:t>GaDOE</a:t>
            </a:r>
            <a:r>
              <a:rPr lang="en-US" sz="2400" dirty="0"/>
              <a:t> begins to build new assessments, please note that our Georgia assessments:</a:t>
            </a:r>
          </a:p>
          <a:p>
            <a:pPr marL="0" lvl="0" indent="0">
              <a:buNone/>
            </a:pPr>
            <a:r>
              <a:rPr lang="en-US" sz="2400" dirty="0"/>
              <a:t>will be aligned to the math and English language arts state standards;</a:t>
            </a:r>
          </a:p>
          <a:p>
            <a:pPr marL="0" lvl="0" indent="0">
              <a:buNone/>
            </a:pPr>
            <a:r>
              <a:rPr lang="en-US" sz="2400" dirty="0"/>
              <a:t>will be high-quality and rigorous;</a:t>
            </a:r>
          </a:p>
          <a:p>
            <a:pPr marL="0" lvl="0" indent="0">
              <a:buNone/>
            </a:pPr>
            <a:r>
              <a:rPr lang="en-US" sz="2400" dirty="0"/>
              <a:t>will be developed for students in grades 3 through 8 and high school;</a:t>
            </a:r>
          </a:p>
          <a:p>
            <a:pPr marL="0" lvl="0" indent="0">
              <a:buNone/>
            </a:pPr>
            <a:r>
              <a:rPr lang="en-US" sz="2400" dirty="0"/>
              <a:t>will be reviewed by Georgia teachers;</a:t>
            </a:r>
          </a:p>
          <a:p>
            <a:pPr marL="0" lvl="0" indent="0">
              <a:buNone/>
            </a:pPr>
            <a:r>
              <a:rPr lang="en-US" sz="2400" dirty="0"/>
              <a:t>will require less time to administer than the PARCC assessments;</a:t>
            </a:r>
          </a:p>
          <a:p>
            <a:pPr marL="0" lvl="0" indent="0">
              <a:buNone/>
            </a:pPr>
            <a:r>
              <a:rPr lang="en-US" sz="2400" dirty="0"/>
              <a:t>will be offered in both computer- and paper-based formats; and</a:t>
            </a:r>
          </a:p>
          <a:p>
            <a:pPr marL="0" lvl="0" indent="0">
              <a:buNone/>
            </a:pPr>
            <a:r>
              <a:rPr lang="en-US" sz="2400" dirty="0"/>
              <a:t>will include a variety of item types, such as performance-based and multiple-choice items.</a:t>
            </a:r>
          </a:p>
          <a:p>
            <a:pPr marL="0" indent="0">
              <a:buNone/>
            </a:pPr>
            <a:r>
              <a:rPr lang="en-US" sz="2000" dirty="0" smtClean="0"/>
              <a:t>The </a:t>
            </a:r>
            <a:r>
              <a:rPr lang="en-US" sz="2000" dirty="0"/>
              <a:t>press release in </a:t>
            </a:r>
            <a:r>
              <a:rPr lang="en-US" sz="2000" dirty="0" smtClean="0"/>
              <a:t>its </a:t>
            </a:r>
            <a:r>
              <a:rPr lang="en-US" sz="2000" dirty="0"/>
              <a:t>entirety can be found at: </a:t>
            </a:r>
            <a:r>
              <a:rPr lang="en-US" sz="2000" dirty="0">
                <a:hlinkClick r:id="rId4"/>
              </a:rPr>
              <a:t>http://www.gadoe.org/External-Affairs-and-Policy/communications/Pages/PressReleaseDetails.aspx?PressView=default&amp;pid=123</a:t>
            </a:r>
            <a:r>
              <a:rPr lang="en-US" sz="2000" dirty="0"/>
              <a:t> </a:t>
            </a:r>
          </a:p>
        </p:txBody>
      </p:sp>
    </p:spTree>
    <p:extLst>
      <p:ext uri="{BB962C8B-B14F-4D97-AF65-F5344CB8AC3E}">
        <p14:creationId xmlns:p14="http://schemas.microsoft.com/office/powerpoint/2010/main" val="5058920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304800"/>
            <a:ext cx="3886200" cy="685800"/>
          </a:xfrm>
          <a:solidFill>
            <a:schemeClr val="bg2">
              <a:lumMod val="75000"/>
            </a:schemeClr>
          </a:solidFill>
          <a:effectLst/>
          <a:scene3d>
            <a:camera prst="orthographicFront"/>
            <a:lightRig rig="threePt" dir="t"/>
          </a:scene3d>
          <a:sp3d>
            <a:bevelT w="165100" prst="coolSlant"/>
          </a:sp3d>
        </p:spPr>
        <p:txBody>
          <a:bodyPr/>
          <a:lstStyle/>
          <a:p>
            <a:r>
              <a:rPr lang="en-US" dirty="0" smtClean="0"/>
              <a:t>Assessment</a:t>
            </a:r>
            <a:endParaRPr lang="en-US" dirty="0"/>
          </a:p>
        </p:txBody>
      </p:sp>
      <p:sp>
        <p:nvSpPr>
          <p:cNvPr id="3" name="Content Placeholder 2"/>
          <p:cNvSpPr>
            <a:spLocks noGrp="1"/>
          </p:cNvSpPr>
          <p:nvPr>
            <p:ph idx="1"/>
          </p:nvPr>
        </p:nvSpPr>
        <p:spPr>
          <a:xfrm>
            <a:off x="304800" y="1143000"/>
            <a:ext cx="8686800" cy="4983163"/>
          </a:xfrm>
        </p:spPr>
        <p:txBody>
          <a:bodyPr/>
          <a:lstStyle/>
          <a:p>
            <a:pPr marL="0" indent="0">
              <a:buNone/>
            </a:pPr>
            <a:r>
              <a:rPr lang="en-US" sz="2800" dirty="0" smtClean="0"/>
              <a:t>We will continue to work with Georgia educators, as we have in the past, to reconfigure and/or redevelop our state assessments to reflect the instructional focus and expectations inherent in our rigorous state standards in language arts and math.  </a:t>
            </a:r>
          </a:p>
          <a:p>
            <a:pPr marL="0" indent="0">
              <a:buNone/>
            </a:pPr>
            <a:r>
              <a:rPr lang="en-US" sz="2800" dirty="0" smtClean="0"/>
              <a:t>This is </a:t>
            </a:r>
            <a:r>
              <a:rPr lang="en-US" sz="2800" b="1" u="sng" dirty="0" smtClean="0"/>
              <a:t>not </a:t>
            </a:r>
            <a:r>
              <a:rPr lang="en-US" sz="2800" dirty="0" smtClean="0"/>
              <a:t>a suspension of the implementation of the CCGPS in language arts and math.</a:t>
            </a:r>
          </a:p>
          <a:p>
            <a:pPr marL="0" indent="0">
              <a:buNone/>
            </a:pPr>
            <a:endParaRPr lang="en-US" sz="2400" i="1" dirty="0" smtClean="0"/>
          </a:p>
          <a:p>
            <a:pPr marL="0" indent="0">
              <a:buNone/>
            </a:pPr>
            <a:r>
              <a:rPr lang="en-US" sz="2400" i="1" dirty="0" smtClean="0"/>
              <a:t>~ Dr. John Barge</a:t>
            </a:r>
          </a:p>
          <a:p>
            <a:pPr marL="0" indent="0">
              <a:buNone/>
            </a:pPr>
            <a:r>
              <a:rPr lang="en-US" sz="2400" i="1" dirty="0" smtClean="0"/>
              <a:t>(excerpt from a letter </a:t>
            </a:r>
            <a:r>
              <a:rPr lang="en-US" sz="2400" i="1" dirty="0"/>
              <a:t>to state Superintendents </a:t>
            </a:r>
            <a:r>
              <a:rPr lang="en-US" sz="2400" i="1" dirty="0" smtClean="0"/>
              <a:t>from Dr. Barge)</a:t>
            </a:r>
            <a:endParaRPr lang="en-US" sz="2400" i="1"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00529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74638"/>
            <a:ext cx="3886200" cy="715962"/>
          </a:xfrm>
          <a:solidFill>
            <a:schemeClr val="bg2">
              <a:lumMod val="75000"/>
            </a:schemeClr>
          </a:solidFill>
          <a:effectLst/>
          <a:scene3d>
            <a:camera prst="orthographicFront"/>
            <a:lightRig rig="threePt" dir="t"/>
          </a:scene3d>
          <a:sp3d>
            <a:bevelT w="165100" prst="coolSlant"/>
          </a:sp3d>
        </p:spPr>
        <p:txBody>
          <a:bodyPr/>
          <a:lstStyle/>
          <a:p>
            <a:r>
              <a:rPr lang="en-US" dirty="0" smtClean="0"/>
              <a:t>Resource List</a:t>
            </a:r>
            <a:endParaRPr lang="en-US" dirty="0"/>
          </a:p>
        </p:txBody>
      </p:sp>
      <p:sp>
        <p:nvSpPr>
          <p:cNvPr id="3" name="Content Placeholder 2"/>
          <p:cNvSpPr>
            <a:spLocks noGrp="1"/>
          </p:cNvSpPr>
          <p:nvPr>
            <p:ph idx="1"/>
          </p:nvPr>
        </p:nvSpPr>
        <p:spPr>
          <a:xfrm>
            <a:off x="457200" y="1219200"/>
            <a:ext cx="5638800" cy="4906963"/>
          </a:xfrm>
        </p:spPr>
        <p:txBody>
          <a:bodyPr/>
          <a:lstStyle/>
          <a:p>
            <a:pPr>
              <a:buNone/>
            </a:pPr>
            <a:r>
              <a:rPr lang="en-US" dirty="0" smtClean="0"/>
              <a:t>    The following list is provided as a sample of available resources and is for informational purposes only. It is your responsibility to investigate them to determine their value and appropriateness for your district. </a:t>
            </a:r>
            <a:r>
              <a:rPr lang="en-US" dirty="0" err="1" smtClean="0"/>
              <a:t>GaDOE</a:t>
            </a:r>
            <a:r>
              <a:rPr lang="en-US" dirty="0" smtClean="0"/>
              <a:t> does not endorse or recommend the purchase of or use of any particular resource. </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Resources.jpg"/>
          <p:cNvPicPr>
            <a:picLocks noChangeAspect="1"/>
          </p:cNvPicPr>
          <p:nvPr/>
        </p:nvPicPr>
        <p:blipFill>
          <a:blip r:embed="rId4" cstate="print"/>
          <a:stretch>
            <a:fillRect/>
          </a:stretch>
        </p:blipFill>
        <p:spPr>
          <a:xfrm>
            <a:off x="6019800" y="1447800"/>
            <a:ext cx="2910898" cy="38862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p:cNvPicPr>
            <a:picLocks noChangeAspect="1" noChangeArrowheads="1"/>
          </p:cNvPicPr>
          <p:nvPr/>
        </p:nvPicPr>
        <p:blipFill>
          <a:blip r:embed="rId4" cstate="print"/>
          <a:srcRect/>
          <a:stretch>
            <a:fillRect/>
          </a:stretch>
        </p:blipFill>
        <p:spPr bwMode="auto">
          <a:xfrm>
            <a:off x="1066800" y="1066800"/>
            <a:ext cx="7239000" cy="4460393"/>
          </a:xfrm>
          <a:prstGeom prst="rect">
            <a:avLst/>
          </a:prstGeom>
          <a:noFill/>
          <a:ln w="9525">
            <a:noFill/>
            <a:miter lim="800000"/>
            <a:headEnd/>
            <a:tailEnd/>
          </a:ln>
          <a:scene3d>
            <a:camera prst="orthographicFront"/>
            <a:lightRig rig="threePt" dir="t"/>
          </a:scene3d>
          <a:sp3d>
            <a:bevelT w="165100" prst="coolSlant"/>
          </a:sp3d>
        </p:spPr>
      </p:pic>
      <p:sp>
        <p:nvSpPr>
          <p:cNvPr id="5" name="Title 1"/>
          <p:cNvSpPr>
            <a:spLocks noGrp="1"/>
          </p:cNvSpPr>
          <p:nvPr>
            <p:ph type="title"/>
          </p:nvPr>
        </p:nvSpPr>
        <p:spPr>
          <a:xfrm>
            <a:off x="2514600" y="274638"/>
            <a:ext cx="4572000" cy="792162"/>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 is a Wiki?</a:t>
            </a:r>
            <a:endParaRPr lang="en-US" dirty="0">
              <a:latin typeface="Arial Narrow" pitchFamily="34" charset="0"/>
            </a:endParaRPr>
          </a:p>
        </p:txBody>
      </p:sp>
      <p:sp>
        <p:nvSpPr>
          <p:cNvPr id="3" name="TextBox 2"/>
          <p:cNvSpPr txBox="1"/>
          <p:nvPr/>
        </p:nvSpPr>
        <p:spPr>
          <a:xfrm>
            <a:off x="1752600" y="5562600"/>
            <a:ext cx="6172200" cy="523220"/>
          </a:xfrm>
          <a:prstGeom prst="rect">
            <a:avLst/>
          </a:prstGeom>
          <a:noFill/>
        </p:spPr>
        <p:txBody>
          <a:bodyPr wrap="square" rtlCol="0">
            <a:spAutoFit/>
          </a:bodyPr>
          <a:lstStyle/>
          <a:p>
            <a:r>
              <a:rPr lang="en-US" sz="2800" dirty="0">
                <a:latin typeface="Arial Narrow" pitchFamily="34" charset="0"/>
                <a:hlinkClick r:id="rId5"/>
              </a:rPr>
              <a:t>http://ccgpsmathematics9-10.wikispaces.com/</a:t>
            </a:r>
            <a:endParaRPr lang="en-US" sz="2800" dirty="0"/>
          </a:p>
        </p:txBody>
      </p:sp>
    </p:spTree>
    <p:extLst>
      <p:ext uri="{BB962C8B-B14F-4D97-AF65-F5344CB8AC3E}">
        <p14:creationId xmlns:p14="http://schemas.microsoft.com/office/powerpoint/2010/main" val="339115777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715000"/>
          </a:xfrm>
        </p:spPr>
        <p:txBody>
          <a:bodyPr/>
          <a:lstStyle/>
          <a:p>
            <a:pPr algn="l">
              <a:buFont typeface="Arial" pitchFamily="34" charset="0"/>
              <a:buChar char="•"/>
            </a:pPr>
            <a:r>
              <a:rPr lang="en-US" sz="2400" dirty="0" smtClean="0">
                <a:solidFill>
                  <a:schemeClr val="tx1"/>
                </a:solidFill>
              </a:rPr>
              <a:t> </a:t>
            </a:r>
            <a:r>
              <a:rPr lang="en-US" sz="2400" dirty="0" smtClean="0">
                <a:solidFill>
                  <a:schemeClr val="tx1"/>
                </a:solidFill>
                <a:latin typeface="Arial Narrow" pitchFamily="34" charset="0"/>
              </a:rPr>
              <a:t>CCGPS Resources</a:t>
            </a:r>
            <a:endParaRPr lang="en-US" sz="2400" dirty="0" smtClean="0">
              <a:solidFill>
                <a:schemeClr val="tx1"/>
              </a:solidFill>
              <a:latin typeface="Arial Narrow" pitchFamily="34" charset="0"/>
            </a:endParaRP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SEDL videos - </a:t>
            </a:r>
            <a:r>
              <a:rPr lang="en-US" sz="2000" dirty="0" smtClean="0">
                <a:solidFill>
                  <a:schemeClr val="tx1"/>
                </a:solidFill>
                <a:latin typeface="Arial Narrow" pitchFamily="34" charset="0"/>
                <a:hlinkClick r:id="rId3"/>
              </a:rPr>
              <a:t>http://bit.ly/RwWTdc</a:t>
            </a:r>
            <a:r>
              <a:rPr lang="en-US" sz="2000" dirty="0" smtClean="0">
                <a:solidFill>
                  <a:schemeClr val="tx1"/>
                </a:solidFill>
                <a:latin typeface="Arial Narrow" pitchFamily="34" charset="0"/>
              </a:rPr>
              <a:t>  or </a:t>
            </a:r>
            <a:r>
              <a:rPr lang="en-US" sz="2000" dirty="0" smtClean="0">
                <a:solidFill>
                  <a:schemeClr val="tx1"/>
                </a:solidFill>
                <a:latin typeface="Arial Narrow" pitchFamily="34" charset="0"/>
                <a:hlinkClick r:id="rId4"/>
              </a:rPr>
              <a:t>http://bit.ly/yyhvtc</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5"/>
              </a:rPr>
              <a:t>http://www.illustrativemathematics.org/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Dana Center's CCSS Toolbox - </a:t>
            </a:r>
            <a:r>
              <a:rPr lang="en-US" sz="2000" dirty="0" smtClean="0">
                <a:solidFill>
                  <a:schemeClr val="tx1"/>
                </a:solidFill>
                <a:latin typeface="Arial Narrow" pitchFamily="34" charset="0"/>
                <a:hlinkClick r:id="rId6"/>
              </a:rPr>
              <a:t>http://www.ccsstoolbox.com/</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Common Core Standards - </a:t>
            </a:r>
            <a:r>
              <a:rPr lang="en-US" sz="2000" dirty="0" smtClean="0">
                <a:solidFill>
                  <a:schemeClr val="tx1"/>
                </a:solidFill>
                <a:latin typeface="Arial Narrow" pitchFamily="34" charset="0"/>
                <a:hlinkClick r:id="rId7"/>
              </a:rPr>
              <a:t>http://www.corestandards.org/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Tools for the Common Core Standards - </a:t>
            </a:r>
            <a:r>
              <a:rPr lang="en-US" sz="2000" dirty="0" smtClean="0">
                <a:solidFill>
                  <a:schemeClr val="tx1"/>
                </a:solidFill>
                <a:latin typeface="Arial Narrow" pitchFamily="34" charset="0"/>
                <a:hlinkClick r:id="rId8"/>
              </a:rPr>
              <a:t>http://commoncoretools.me/</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rPr>
              <a:t> Phil </a:t>
            </a:r>
            <a:r>
              <a:rPr lang="en-US" sz="2000" dirty="0" err="1" smtClean="0">
                <a:solidFill>
                  <a:schemeClr val="tx1"/>
                </a:solidFill>
              </a:rPr>
              <a:t>Daro</a:t>
            </a:r>
            <a:r>
              <a:rPr lang="en-US" sz="2000" dirty="0" smtClean="0">
                <a:solidFill>
                  <a:schemeClr val="tx1"/>
                </a:solidFill>
              </a:rPr>
              <a:t> talks about the Common Core Mathematics Standards - </a:t>
            </a:r>
            <a:r>
              <a:rPr lang="en-US" sz="2000" dirty="0" smtClean="0">
                <a:solidFill>
                  <a:schemeClr val="tx1"/>
                </a:solidFill>
                <a:hlinkClick r:id="rId9"/>
              </a:rPr>
              <a:t>http://bit.ly/URwOFT</a:t>
            </a:r>
            <a:endParaRPr lang="en-US" sz="2000" dirty="0" smtClean="0">
              <a:solidFill>
                <a:schemeClr val="tx1"/>
              </a:solidFill>
            </a:endParaRPr>
          </a:p>
          <a:p>
            <a:pPr lvl="1" algn="l">
              <a:buFont typeface="Wingdings" pitchFamily="2" charset="2"/>
              <a:buChar char="Ø"/>
            </a:pPr>
            <a:r>
              <a:rPr lang="en-US" sz="2000" dirty="0" smtClean="0">
                <a:solidFill>
                  <a:schemeClr val="tx1"/>
                </a:solidFill>
              </a:rPr>
              <a:t> </a:t>
            </a:r>
            <a:r>
              <a:rPr lang="en-US" sz="2000" dirty="0" err="1" smtClean="0">
                <a:solidFill>
                  <a:schemeClr val="tx1"/>
                </a:solidFill>
              </a:rPr>
              <a:t>LearnZillion</a:t>
            </a:r>
            <a:r>
              <a:rPr lang="en-US" sz="2000" dirty="0" smtClean="0">
                <a:solidFill>
                  <a:schemeClr val="tx1"/>
                </a:solidFill>
              </a:rPr>
              <a:t> - </a:t>
            </a:r>
            <a:r>
              <a:rPr lang="en-US" sz="2000" dirty="0">
                <a:solidFill>
                  <a:schemeClr val="tx1"/>
                </a:solidFill>
                <a:hlinkClick r:id="rId10"/>
              </a:rPr>
              <a:t>http://learnzillion.com</a:t>
            </a:r>
            <a:r>
              <a:rPr lang="en-US" sz="2000" dirty="0" smtClean="0">
                <a:solidFill>
                  <a:schemeClr val="tx1"/>
                </a:solidFill>
                <a:hlinkClick r:id="rId10"/>
              </a:rPr>
              <a:t>/</a:t>
            </a:r>
            <a:r>
              <a:rPr lang="en-US" sz="2000" dirty="0" smtClean="0">
                <a:solidFill>
                  <a:schemeClr val="tx1"/>
                </a:solidFill>
              </a:rPr>
              <a:t> </a:t>
            </a:r>
            <a:endParaRPr lang="en-US" sz="20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 Assessment Resources </a:t>
            </a:r>
          </a:p>
          <a:p>
            <a:pPr lvl="1" algn="l">
              <a:buFont typeface="Wingdings" pitchFamily="2" charset="2"/>
              <a:buChar char="Ø"/>
            </a:pPr>
            <a:r>
              <a:rPr lang="en-US" sz="1600" dirty="0" smtClean="0">
                <a:solidFill>
                  <a:schemeClr val="tx1"/>
                </a:solidFill>
                <a:latin typeface="Arial Narrow" pitchFamily="34" charset="0"/>
              </a:rPr>
              <a:t> </a:t>
            </a:r>
            <a:r>
              <a:rPr lang="en-US" sz="1800" dirty="0" smtClean="0">
                <a:solidFill>
                  <a:schemeClr val="tx1"/>
                </a:solidFill>
                <a:latin typeface="Arial Narrow" pitchFamily="34" charset="0"/>
              </a:rPr>
              <a:t> </a:t>
            </a:r>
            <a:r>
              <a:rPr lang="en-US" sz="2000" dirty="0" smtClean="0">
                <a:solidFill>
                  <a:schemeClr val="tx1"/>
                </a:solidFill>
                <a:latin typeface="Arial Narrow" pitchFamily="34" charset="0"/>
              </a:rPr>
              <a:t>MAP - </a:t>
            </a:r>
            <a:r>
              <a:rPr lang="en-US" sz="2000" dirty="0" smtClean="0">
                <a:solidFill>
                  <a:schemeClr val="tx1"/>
                </a:solidFill>
                <a:latin typeface="Arial Narrow" pitchFamily="34" charset="0"/>
                <a:hlinkClick r:id="rId11"/>
              </a:rPr>
              <a:t>http://www.map.mathshell.org.uk/materials/index.php</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12"/>
              </a:rPr>
              <a:t>http://illustrativemathematics.org/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CCSS Toolbox: PARCC Prototyping Project - </a:t>
            </a:r>
            <a:r>
              <a:rPr lang="en-US" sz="2000" dirty="0" smtClean="0">
                <a:solidFill>
                  <a:schemeClr val="tx1"/>
                </a:solidFill>
                <a:latin typeface="Arial Narrow" pitchFamily="34" charset="0"/>
                <a:hlinkClick r:id="rId13"/>
              </a:rPr>
              <a:t>http://www.ccsstoolbox.org/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a:solidFill>
                  <a:schemeClr val="tx1"/>
                </a:solidFill>
                <a:latin typeface="Arial Narrow" pitchFamily="34" charset="0"/>
              </a:rPr>
              <a:t>Smarter Balanced - </a:t>
            </a:r>
            <a:r>
              <a:rPr lang="en-US" sz="2000" dirty="0">
                <a:hlinkClick r:id="rId14"/>
              </a:rPr>
              <a:t>http://www.smarterbalanced.org/smarter-balanced-assessments/</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PARCC - </a:t>
            </a:r>
            <a:r>
              <a:rPr lang="en-US" sz="2000" dirty="0" smtClean="0">
                <a:solidFill>
                  <a:schemeClr val="tx1"/>
                </a:solidFill>
                <a:latin typeface="Arial Narrow" pitchFamily="34" charset="0"/>
                <a:hlinkClick r:id="rId15"/>
              </a:rPr>
              <a:t>http://www.parcconline.org/</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Online Assessment System - </a:t>
            </a:r>
            <a:r>
              <a:rPr lang="en-US" sz="2000" dirty="0" smtClean="0">
                <a:solidFill>
                  <a:schemeClr val="tx1"/>
                </a:solidFill>
                <a:latin typeface="Arial Narrow" pitchFamily="34" charset="0"/>
                <a:hlinkClick r:id="rId16"/>
              </a:rPr>
              <a:t>http://bit.ly/OoyaK5</a:t>
            </a:r>
            <a:r>
              <a:rPr lang="en-US" sz="2000" dirty="0" smtClean="0">
                <a:solidFill>
                  <a:schemeClr val="tx1"/>
                </a:solidFill>
                <a:latin typeface="Arial Narrow" pitchFamily="34" charset="0"/>
              </a:rPr>
              <a:t> </a:t>
            </a:r>
          </a:p>
          <a:p>
            <a:pPr lvl="1" algn="l"/>
            <a:endParaRPr lang="en-US" sz="2000" dirty="0" smtClean="0">
              <a:solidFill>
                <a:schemeClr val="tx1"/>
              </a:solidFill>
              <a:latin typeface="Arial Narrow" pitchFamily="34" charset="0"/>
            </a:endParaRPr>
          </a:p>
          <a:p>
            <a:pPr algn="l">
              <a:buFont typeface="Arial" pitchFamily="34" charset="0"/>
              <a:buChar char="•"/>
            </a:pPr>
            <a:endParaRPr lang="en-US" sz="14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17"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Tree>
    <p:extLst>
      <p:ext uri="{BB962C8B-B14F-4D97-AF65-F5344CB8AC3E}">
        <p14:creationId xmlns:p14="http://schemas.microsoft.com/office/powerpoint/2010/main" val="242005546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304800" y="914400"/>
            <a:ext cx="8610600" cy="5562600"/>
          </a:xfrm>
        </p:spPr>
        <p:txBody>
          <a:bodyPr/>
          <a:lstStyle/>
          <a:p>
            <a:pPr algn="l">
              <a:buFont typeface="Arial" pitchFamily="34" charset="0"/>
              <a:buChar char="•"/>
            </a:pPr>
            <a:r>
              <a:rPr lang="en-US" sz="2400" dirty="0" smtClean="0">
                <a:solidFill>
                  <a:schemeClr val="tx1"/>
                </a:solidFill>
                <a:latin typeface="Arial Narrow" pitchFamily="34" charset="0"/>
              </a:rPr>
              <a:t> Professional Learning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Inside Mathematics- </a:t>
            </a:r>
            <a:r>
              <a:rPr lang="en-US" sz="2000" dirty="0" smtClean="0">
                <a:solidFill>
                  <a:schemeClr val="tx1"/>
                </a:solidFill>
                <a:latin typeface="Arial Narrow" pitchFamily="34" charset="0"/>
                <a:hlinkClick r:id="rId3"/>
              </a:rPr>
              <a:t>http://www.insidemathematics.org/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Annenberg Learner - </a:t>
            </a:r>
            <a:r>
              <a:rPr lang="en-US" sz="2000" dirty="0" smtClean="0">
                <a:solidFill>
                  <a:schemeClr val="tx1"/>
                </a:solidFill>
                <a:latin typeface="Arial Narrow" pitchFamily="34" charset="0"/>
                <a:hlinkClick r:id="rId4"/>
              </a:rPr>
              <a:t>http://www.learner.org/index.html</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err="1" smtClean="0">
                <a:solidFill>
                  <a:schemeClr val="tx1"/>
                </a:solidFill>
                <a:latin typeface="Arial Narrow" pitchFamily="34" charset="0"/>
              </a:rPr>
              <a:t>Edutopia</a:t>
            </a:r>
            <a:r>
              <a:rPr lang="en-US" sz="2000" dirty="0" smtClean="0">
                <a:solidFill>
                  <a:schemeClr val="tx1"/>
                </a:solidFill>
                <a:latin typeface="Arial Narrow" pitchFamily="34" charset="0"/>
              </a:rPr>
              <a:t> – </a:t>
            </a:r>
            <a:r>
              <a:rPr lang="en-US" sz="2000" dirty="0" smtClean="0">
                <a:solidFill>
                  <a:schemeClr val="tx1"/>
                </a:solidFill>
                <a:latin typeface="Arial Narrow" pitchFamily="34" charset="0"/>
                <a:hlinkClick r:id="rId5"/>
              </a:rPr>
              <a:t>http://www.edutopia.org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Teaching Channel - </a:t>
            </a:r>
            <a:r>
              <a:rPr lang="en-US" sz="2000" dirty="0" smtClean="0">
                <a:solidFill>
                  <a:schemeClr val="tx1"/>
                </a:solidFill>
                <a:latin typeface="Arial Narrow" pitchFamily="34" charset="0"/>
                <a:hlinkClick r:id="rId6"/>
              </a:rPr>
              <a:t>http://www.teachingchannel.org</a:t>
            </a:r>
            <a:endParaRPr lang="en-US" sz="2000" dirty="0" smtClean="0">
              <a:solidFill>
                <a:schemeClr val="tx1"/>
              </a:solidFill>
              <a:latin typeface="Arial Narrow" pitchFamily="34" charset="0"/>
            </a:endParaRP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Ontario Ministry of Education - </a:t>
            </a:r>
            <a:r>
              <a:rPr lang="en-US" sz="2000" dirty="0" smtClean="0">
                <a:solidFill>
                  <a:schemeClr val="tx1"/>
                </a:solidFill>
                <a:latin typeface="Arial Narrow" pitchFamily="34" charset="0"/>
                <a:hlinkClick r:id="rId7"/>
              </a:rPr>
              <a:t>http://bit.ly/cGZlce</a:t>
            </a:r>
            <a:r>
              <a:rPr lang="en-US" sz="2000" dirty="0" smtClean="0">
                <a:solidFill>
                  <a:schemeClr val="tx1"/>
                </a:solidFill>
                <a:latin typeface="Arial Narrow" pitchFamily="34" charset="0"/>
              </a:rPr>
              <a:t> </a:t>
            </a:r>
          </a:p>
          <a:p>
            <a:pPr algn="l">
              <a:buFont typeface="Arial" pitchFamily="34" charset="0"/>
              <a:buChar char="•"/>
            </a:pPr>
            <a:r>
              <a:rPr lang="en-US" sz="2400" dirty="0" smtClean="0">
                <a:solidFill>
                  <a:schemeClr val="tx1"/>
                </a:solidFill>
                <a:latin typeface="Arial Narrow" pitchFamily="34" charset="0"/>
              </a:rPr>
              <a:t> Blogs</a:t>
            </a:r>
          </a:p>
          <a:p>
            <a:pPr lvl="1" algn="l">
              <a:buFont typeface="Wingdings" pitchFamily="2" charset="2"/>
              <a:buChar char="Ø"/>
            </a:pPr>
            <a:r>
              <a:rPr lang="en-US" sz="2000" dirty="0" smtClean="0">
                <a:solidFill>
                  <a:schemeClr val="tx1"/>
                </a:solidFill>
              </a:rPr>
              <a:t> Dan Meyer</a:t>
            </a:r>
            <a:r>
              <a:rPr lang="en-US" sz="2000" dirty="0" smtClean="0"/>
              <a:t>  – </a:t>
            </a:r>
            <a:r>
              <a:rPr lang="en-US" sz="2000" dirty="0" smtClean="0">
                <a:hlinkClick r:id="rId8"/>
              </a:rPr>
              <a:t>http://blog.mrmeyer.com/</a:t>
            </a:r>
            <a:endParaRPr lang="en-US" sz="2000" dirty="0" smtClean="0"/>
          </a:p>
          <a:p>
            <a:pPr lvl="1" algn="l">
              <a:buFont typeface="Wingdings" pitchFamily="2" charset="2"/>
              <a:buChar char="Ø"/>
            </a:pPr>
            <a:r>
              <a:rPr lang="en-US" sz="2000" dirty="0" smtClean="0">
                <a:solidFill>
                  <a:schemeClr val="tx1"/>
                </a:solidFill>
              </a:rPr>
              <a:t> </a:t>
            </a:r>
            <a:r>
              <a:rPr lang="en-US" sz="2000" dirty="0" err="1" smtClean="0">
                <a:solidFill>
                  <a:schemeClr val="tx1"/>
                </a:solidFill>
              </a:rPr>
              <a:t>Timon</a:t>
            </a:r>
            <a:r>
              <a:rPr lang="en-US" sz="2000" dirty="0" smtClean="0">
                <a:solidFill>
                  <a:schemeClr val="tx1"/>
                </a:solidFill>
              </a:rPr>
              <a:t> </a:t>
            </a:r>
            <a:r>
              <a:rPr lang="en-US" sz="2000" dirty="0" err="1" smtClean="0">
                <a:solidFill>
                  <a:schemeClr val="tx1"/>
                </a:solidFill>
              </a:rPr>
              <a:t>Piccini</a:t>
            </a:r>
            <a:r>
              <a:rPr lang="en-US" sz="2000" dirty="0" smtClean="0">
                <a:solidFill>
                  <a:schemeClr val="tx1"/>
                </a:solidFill>
              </a:rPr>
              <a:t> </a:t>
            </a:r>
            <a:r>
              <a:rPr lang="en-US" sz="2000" dirty="0" smtClean="0"/>
              <a:t>– </a:t>
            </a:r>
            <a:r>
              <a:rPr lang="en-US" sz="2000" dirty="0" smtClean="0">
                <a:hlinkClick r:id="rId9"/>
              </a:rPr>
              <a:t>http://mrpiccmath.weebly.com/3-acts.html</a:t>
            </a:r>
            <a:endParaRPr lang="en-US" sz="2000" dirty="0" smtClean="0"/>
          </a:p>
          <a:p>
            <a:pPr lvl="1" algn="l">
              <a:buFont typeface="Wingdings" pitchFamily="2" charset="2"/>
              <a:buChar char="Ø"/>
            </a:pPr>
            <a:r>
              <a:rPr lang="en-US" sz="2000" dirty="0" smtClean="0">
                <a:solidFill>
                  <a:schemeClr val="tx1"/>
                </a:solidFill>
              </a:rPr>
              <a:t> Dan Anderson </a:t>
            </a:r>
            <a:r>
              <a:rPr lang="en-US" sz="2000" dirty="0" smtClean="0"/>
              <a:t>– </a:t>
            </a:r>
            <a:r>
              <a:rPr lang="en-US" sz="2000" dirty="0" smtClean="0">
                <a:hlinkClick r:id="rId10"/>
              </a:rPr>
              <a:t>http://blog.recursiveprocess.com/tag/wcydwt/</a:t>
            </a:r>
            <a:endParaRPr lang="en-US" sz="2000" dirty="0" smtClean="0"/>
          </a:p>
          <a:p>
            <a:pPr algn="l">
              <a:buFont typeface="Arial" pitchFamily="34" charset="0"/>
              <a:buChar char="•"/>
            </a:pP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11"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661204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8282" t="18750" r="15250" b="2024"/>
          <a:stretch/>
        </p:blipFill>
        <p:spPr bwMode="auto">
          <a:xfrm>
            <a:off x="914400" y="838200"/>
            <a:ext cx="7323497" cy="46482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ubtitle 2"/>
          <p:cNvSpPr>
            <a:spLocks noGrp="1"/>
          </p:cNvSpPr>
          <p:nvPr>
            <p:ph type="subTitle" idx="1"/>
          </p:nvPr>
        </p:nvSpPr>
        <p:spPr>
          <a:xfrm>
            <a:off x="0" y="990600"/>
            <a:ext cx="9144000" cy="5181600"/>
          </a:xfrm>
        </p:spPr>
        <p:txBody>
          <a:bodyPr/>
          <a:lstStyle/>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2" name="TextBox 1"/>
          <p:cNvSpPr txBox="1"/>
          <p:nvPr/>
        </p:nvSpPr>
        <p:spPr>
          <a:xfrm>
            <a:off x="1447800" y="5562600"/>
            <a:ext cx="6324600" cy="523220"/>
          </a:xfrm>
          <a:prstGeom prst="rect">
            <a:avLst/>
          </a:prstGeom>
          <a:noFill/>
        </p:spPr>
        <p:txBody>
          <a:bodyPr wrap="square" rtlCol="0">
            <a:spAutoFit/>
          </a:bodyPr>
          <a:lstStyle/>
          <a:p>
            <a:r>
              <a:rPr lang="en-US" sz="2800" dirty="0">
                <a:hlinkClick r:id="rId5"/>
              </a:rPr>
              <a:t>http://www.illustrativemathematics.org/</a:t>
            </a:r>
            <a:r>
              <a:rPr lang="en-US" sz="2800" dirty="0"/>
              <a:t> </a:t>
            </a:r>
          </a:p>
        </p:txBody>
      </p:sp>
    </p:spTree>
    <p:extLst>
      <p:ext uri="{BB962C8B-B14F-4D97-AF65-F5344CB8AC3E}">
        <p14:creationId xmlns:p14="http://schemas.microsoft.com/office/powerpoint/2010/main" val="299782573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990600"/>
            <a:ext cx="8839200" cy="5181600"/>
          </a:xfrm>
        </p:spPr>
        <p:txBody>
          <a:bodyPr/>
          <a:lstStyle/>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2" name="TextBox 1"/>
          <p:cNvSpPr txBox="1"/>
          <p:nvPr/>
        </p:nvSpPr>
        <p:spPr>
          <a:xfrm>
            <a:off x="1447800" y="5562600"/>
            <a:ext cx="6324600" cy="523220"/>
          </a:xfrm>
          <a:prstGeom prst="rect">
            <a:avLst/>
          </a:prstGeom>
          <a:noFill/>
        </p:spPr>
        <p:txBody>
          <a:bodyPr wrap="square" rtlCol="0">
            <a:spAutoFit/>
          </a:bodyPr>
          <a:lstStyle/>
          <a:p>
            <a:r>
              <a:rPr lang="en-US" sz="2800" dirty="0">
                <a:hlinkClick r:id="rId4"/>
              </a:rPr>
              <a:t>http://www.illustrativemathematics.org/</a:t>
            </a:r>
            <a:r>
              <a:rPr lang="en-US" sz="2800" dirty="0"/>
              <a:t> </a:t>
            </a:r>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34200" y="1981200"/>
            <a:ext cx="2133600" cy="1884680"/>
          </a:xfrm>
          <a:prstGeom prst="rect">
            <a:avLst/>
          </a:prstGeom>
        </p:spPr>
      </p:pic>
      <p:sp>
        <p:nvSpPr>
          <p:cNvPr id="8" name="TextBox 7"/>
          <p:cNvSpPr txBox="1"/>
          <p:nvPr/>
        </p:nvSpPr>
        <p:spPr>
          <a:xfrm>
            <a:off x="304800" y="1066800"/>
            <a:ext cx="8610600" cy="923330"/>
          </a:xfrm>
          <a:prstGeom prst="rect">
            <a:avLst/>
          </a:prstGeom>
          <a:noFill/>
        </p:spPr>
        <p:txBody>
          <a:bodyPr wrap="square" rtlCol="0">
            <a:spAutoFit/>
          </a:bodyPr>
          <a:lstStyle/>
          <a:p>
            <a:r>
              <a:rPr lang="en-US" dirty="0" smtClean="0"/>
              <a:t>A computer game uses functions to simulate the paths of an archer’s arrow.  The x-axis represents  the level ground on which the archer stands, and the coordinate pair (2,5) represents the top of a castle wall over which he is trying to fire an arrow.</a:t>
            </a:r>
            <a:endParaRPr lang="en-US" dirty="0"/>
          </a:p>
        </p:txBody>
      </p:sp>
      <p:sp>
        <p:nvSpPr>
          <p:cNvPr id="9" name="TextBox 8"/>
          <p:cNvSpPr txBox="1"/>
          <p:nvPr/>
        </p:nvSpPr>
        <p:spPr>
          <a:xfrm>
            <a:off x="304800" y="2209800"/>
            <a:ext cx="6781800" cy="646331"/>
          </a:xfrm>
          <a:prstGeom prst="rect">
            <a:avLst/>
          </a:prstGeom>
          <a:noFill/>
        </p:spPr>
        <p:txBody>
          <a:bodyPr wrap="square" rtlCol="0">
            <a:spAutoFit/>
          </a:bodyPr>
          <a:lstStyle/>
          <a:p>
            <a:r>
              <a:rPr lang="en-US" dirty="0" smtClean="0"/>
              <a:t>In response to user input, the first arrow followed a path defined by the function </a:t>
            </a:r>
            <a:r>
              <a:rPr lang="en-US" i="1" dirty="0" smtClean="0"/>
              <a:t>f(x) = 6 - x²</a:t>
            </a:r>
            <a:r>
              <a:rPr lang="en-US" dirty="0" smtClean="0"/>
              <a:t>, failing to clear the castle wall.</a:t>
            </a:r>
            <a:endParaRPr lang="en-US" dirty="0"/>
          </a:p>
        </p:txBody>
      </p:sp>
      <p:sp>
        <p:nvSpPr>
          <p:cNvPr id="10" name="TextBox 9"/>
          <p:cNvSpPr txBox="1"/>
          <p:nvPr/>
        </p:nvSpPr>
        <p:spPr>
          <a:xfrm>
            <a:off x="304800" y="3011269"/>
            <a:ext cx="6781800" cy="923330"/>
          </a:xfrm>
          <a:prstGeom prst="rect">
            <a:avLst/>
          </a:prstGeom>
          <a:noFill/>
        </p:spPr>
        <p:txBody>
          <a:bodyPr wrap="square" rtlCol="0">
            <a:spAutoFit/>
          </a:bodyPr>
          <a:lstStyle/>
          <a:p>
            <a:r>
              <a:rPr lang="en-US" dirty="0" smtClean="0"/>
              <a:t>The next arrow must be launched with the same force and trajectory, so the user must reposition the archer in order for his next arrow to have any chance of clearing the wall.</a:t>
            </a:r>
            <a:endParaRPr lang="en-US" dirty="0"/>
          </a:p>
        </p:txBody>
      </p:sp>
      <p:sp>
        <p:nvSpPr>
          <p:cNvPr id="13" name="TextBox 12"/>
          <p:cNvSpPr txBox="1"/>
          <p:nvPr/>
        </p:nvSpPr>
        <p:spPr>
          <a:xfrm>
            <a:off x="304800" y="4029670"/>
            <a:ext cx="8610600" cy="1477328"/>
          </a:xfrm>
          <a:prstGeom prst="rect">
            <a:avLst/>
          </a:prstGeom>
          <a:noFill/>
        </p:spPr>
        <p:txBody>
          <a:bodyPr wrap="square" rtlCol="0">
            <a:spAutoFit/>
          </a:bodyPr>
          <a:lstStyle/>
          <a:p>
            <a:r>
              <a:rPr lang="en-US" dirty="0" smtClean="0"/>
              <a:t>a.  How much closer to the wall must the archer stand in order for the arrow to clear the wall by the greatest possible distance?</a:t>
            </a:r>
          </a:p>
          <a:p>
            <a:pPr marL="342900" indent="-342900">
              <a:buAutoNum type="alphaLcPeriod" startAt="2"/>
            </a:pPr>
            <a:r>
              <a:rPr lang="en-US" dirty="0" smtClean="0"/>
              <a:t>What function must the user enter in order to accomplish this?</a:t>
            </a:r>
          </a:p>
          <a:p>
            <a:pPr marL="342900" indent="-342900">
              <a:buAutoNum type="alphaLcPeriod" startAt="2"/>
            </a:pPr>
            <a:r>
              <a:rPr lang="en-US" dirty="0" smtClean="0"/>
              <a:t>If the user can only enter functions of the form </a:t>
            </a:r>
            <a:r>
              <a:rPr lang="en-US" i="1" dirty="0" smtClean="0"/>
              <a:t>f(x + k), </a:t>
            </a:r>
            <a:r>
              <a:rPr lang="en-US" dirty="0" smtClean="0"/>
              <a:t>what are all the values of k that would result in the arrow clearing the castle wall?</a:t>
            </a:r>
            <a:endParaRPr lang="en-US" dirty="0"/>
          </a:p>
        </p:txBody>
      </p:sp>
    </p:spTree>
    <p:extLst>
      <p:ext uri="{BB962C8B-B14F-4D97-AF65-F5344CB8AC3E}">
        <p14:creationId xmlns:p14="http://schemas.microsoft.com/office/powerpoint/2010/main" val="399868844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304800"/>
            <a:ext cx="8763000" cy="2514600"/>
          </a:xfrm>
        </p:spPr>
        <p:txBody>
          <a:bodyPr/>
          <a:lstStyle/>
          <a:p>
            <a:pPr eaLnBrk="1" hangingPunct="1"/>
            <a:r>
              <a:rPr lang="en-US" dirty="0" smtClean="0">
                <a:latin typeface="Arial Narrow" pitchFamily="34" charset="0"/>
              </a:rPr>
              <a:t>Thank You!</a:t>
            </a:r>
            <a:br>
              <a:rPr lang="en-US" dirty="0" smtClean="0">
                <a:latin typeface="Arial Narrow" pitchFamily="34" charset="0"/>
              </a:rPr>
            </a:br>
            <a:r>
              <a:rPr lang="en-US" sz="2000" dirty="0" smtClean="0">
                <a:latin typeface="Arial Narrow" pitchFamily="34" charset="0"/>
              </a:rPr>
              <a:t> </a:t>
            </a:r>
            <a:r>
              <a:rPr lang="en-US" sz="2000" b="0" dirty="0" smtClean="0">
                <a:latin typeface="Arial Narrow" pitchFamily="34" charset="0"/>
              </a:rPr>
              <a:t>Please visit </a:t>
            </a:r>
            <a:r>
              <a:rPr lang="en-US" sz="2000" b="0" dirty="0" smtClean="0">
                <a:latin typeface="Arial Narrow" pitchFamily="34" charset="0"/>
                <a:hlinkClick r:id="rId3"/>
              </a:rPr>
              <a:t>http://ccgpsmathematics9-12.wikispaces.com/</a:t>
            </a:r>
            <a:r>
              <a:rPr lang="en-US" sz="2000" b="0" dirty="0" smtClean="0">
                <a:latin typeface="Arial Narrow" pitchFamily="34" charset="0"/>
              </a:rPr>
              <a:t>  to share your feedback, ask questions, and share your ideas and resources!</a:t>
            </a:r>
            <a:br>
              <a:rPr lang="en-US" sz="2000" b="0" dirty="0" smtClean="0">
                <a:latin typeface="Arial Narrow" pitchFamily="34" charset="0"/>
              </a:rPr>
            </a:br>
            <a:r>
              <a:rPr lang="en-US" sz="2000" b="0" dirty="0" smtClean="0">
                <a:latin typeface="Arial Narrow" pitchFamily="34" charset="0"/>
              </a:rPr>
              <a:t>Please visit </a:t>
            </a:r>
            <a:r>
              <a:rPr lang="en-US" sz="2000" b="0" dirty="0" smtClean="0">
                <a:latin typeface="Arial Narrow" pitchFamily="34" charset="0"/>
                <a:hlinkClick r:id="rId4"/>
              </a:rPr>
              <a:t>https://www.georgiastandards.org/Common-Core/Pages/Math.aspx</a:t>
            </a: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to join the 9-12 Mathematics email </a:t>
            </a:r>
            <a:r>
              <a:rPr lang="en-US" sz="2000" b="0" dirty="0" err="1" smtClean="0">
                <a:latin typeface="Arial Narrow" pitchFamily="34" charset="0"/>
              </a:rPr>
              <a:t>listserve</a:t>
            </a:r>
            <a:r>
              <a:rPr lang="en-US" sz="2000" b="0" dirty="0" smtClean="0">
                <a:latin typeface="Arial Narrow" pitchFamily="34" charset="0"/>
              </a:rPr>
              <a:t>.</a:t>
            </a:r>
            <a:br>
              <a:rPr lang="en-US" sz="2000" b="0" dirty="0" smtClean="0">
                <a:latin typeface="Arial Narrow" pitchFamily="34" charset="0"/>
              </a:rPr>
            </a:br>
            <a:r>
              <a:rPr lang="en-US" sz="2000" dirty="0"/>
              <a:t>Follow </a:t>
            </a:r>
            <a:r>
              <a:rPr lang="en-US" sz="2000" dirty="0" smtClean="0"/>
              <a:t>us on Twitter </a:t>
            </a:r>
            <a:r>
              <a:rPr lang="en-US" sz="2000" dirty="0"/>
              <a:t/>
            </a:r>
            <a:br>
              <a:rPr lang="en-US" sz="2000" dirty="0"/>
            </a:br>
            <a:r>
              <a:rPr lang="en-US" sz="2000" dirty="0" smtClean="0"/>
              <a:t>@</a:t>
            </a:r>
            <a:r>
              <a:rPr lang="en-US" sz="2000" dirty="0" err="1" smtClean="0"/>
              <a:t>GaDOEMath</a:t>
            </a:r>
            <a:endParaRPr lang="en-US" b="0" dirty="0" smtClean="0">
              <a:latin typeface="Arial Narrow" pitchFamily="34" charset="0"/>
            </a:endParaRPr>
          </a:p>
        </p:txBody>
      </p:sp>
      <p:sp>
        <p:nvSpPr>
          <p:cNvPr id="46083" name="Content Placeholder 5"/>
          <p:cNvSpPr>
            <a:spLocks noGrp="1"/>
          </p:cNvSpPr>
          <p:nvPr>
            <p:ph sz="half" idx="1"/>
          </p:nvPr>
        </p:nvSpPr>
        <p:spPr>
          <a:xfrm>
            <a:off x="457200" y="2895600"/>
            <a:ext cx="4038600" cy="1752600"/>
          </a:xfrm>
        </p:spPr>
        <p:txBody>
          <a:bodyPr/>
          <a:lstStyle/>
          <a:p>
            <a:pPr algn="ctr">
              <a:buFont typeface="Arial" charset="0"/>
              <a:buNone/>
            </a:pPr>
            <a:r>
              <a:rPr lang="en-US" b="1" dirty="0" smtClean="0">
                <a:latin typeface="Arial Narrow" pitchFamily="34" charset="0"/>
              </a:rPr>
              <a:t>Brooke Kline</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5"/>
              </a:rPr>
              <a:t>bkline@doe.k12.ga.us</a:t>
            </a:r>
            <a:endParaRPr lang="en-US" dirty="0" smtClean="0">
              <a:latin typeface="Arial Narrow" pitchFamily="34" charset="0"/>
            </a:endParaRPr>
          </a:p>
          <a:p>
            <a:pPr algn="ctr">
              <a:buFont typeface="Arial" charset="0"/>
              <a:buNone/>
            </a:pPr>
            <a:endParaRPr lang="en-US" dirty="0" smtClean="0"/>
          </a:p>
          <a:p>
            <a:endParaRPr lang="en-US" dirty="0" smtClean="0"/>
          </a:p>
        </p:txBody>
      </p:sp>
      <p:sp>
        <p:nvSpPr>
          <p:cNvPr id="46084" name="Content Placeholder 6"/>
          <p:cNvSpPr>
            <a:spLocks noGrp="1"/>
          </p:cNvSpPr>
          <p:nvPr>
            <p:ph sz="half" idx="2"/>
          </p:nvPr>
        </p:nvSpPr>
        <p:spPr>
          <a:xfrm>
            <a:off x="4648200" y="2895600"/>
            <a:ext cx="4038600" cy="1828800"/>
          </a:xfrm>
        </p:spPr>
        <p:txBody>
          <a:bodyPr/>
          <a:lstStyle/>
          <a:p>
            <a:pPr algn="ctr">
              <a:buFont typeface="Arial" charset="0"/>
              <a:buNone/>
            </a:pPr>
            <a:r>
              <a:rPr lang="en-US" b="1" dirty="0" smtClean="0">
                <a:latin typeface="Arial Narrow" pitchFamily="34" charset="0"/>
              </a:rPr>
              <a:t>James Pratt</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6"/>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sp>
        <p:nvSpPr>
          <p:cNvPr id="6" name="TextBox 5"/>
          <p:cNvSpPr txBox="1"/>
          <p:nvPr/>
        </p:nvSpPr>
        <p:spPr>
          <a:xfrm>
            <a:off x="990600" y="4800600"/>
            <a:ext cx="7162800" cy="830997"/>
          </a:xfrm>
          <a:prstGeom prst="rect">
            <a:avLst/>
          </a:prstGeom>
          <a:noFill/>
        </p:spPr>
        <p:txBody>
          <a:bodyPr wrap="square" rtlCol="0">
            <a:spAutoFit/>
          </a:bodyPr>
          <a:lstStyle/>
          <a:p>
            <a:pPr algn="ctr"/>
            <a:r>
              <a:rPr lang="en-US" sz="2400" dirty="0" smtClean="0">
                <a:latin typeface="Arial Narrow" pitchFamily="34" charset="0"/>
              </a:rPr>
              <a:t>These materials are for nonprofit educational purposes only.  Any other use may constitute copyright infringement.</a:t>
            </a:r>
            <a:endParaRPr lang="en-US" sz="2400" dirty="0">
              <a:latin typeface="Arial Narrow" pitchFamily="34" charset="0"/>
            </a:endParaRPr>
          </a:p>
        </p:txBody>
      </p:sp>
      <p:pic>
        <p:nvPicPr>
          <p:cNvPr id="7" name="Picture 2" descr="C:\Users\Janet Wyche\AppData\Local\Temp\notesCB2CD5\CCGPS_LogoAPPLE2.jpg"/>
          <p:cNvPicPr>
            <a:picLocks noChangeAspect="1" noChangeArrowheads="1"/>
          </p:cNvPicPr>
          <p:nvPr/>
        </p:nvPicPr>
        <p:blipFill>
          <a:blip r:embed="rId7"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69163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371600"/>
            <a:ext cx="8915400" cy="2362200"/>
          </a:xfrm>
        </p:spPr>
        <p:txBody>
          <a:bodyPr/>
          <a:lstStyle/>
          <a:p>
            <a:pPr lvl="1" algn="l">
              <a:buFont typeface="Arial" pitchFamily="34" charset="0"/>
              <a:buChar char="•"/>
            </a:pPr>
            <a:r>
              <a:rPr lang="en-US" sz="3000" dirty="0">
                <a:solidFill>
                  <a:schemeClr val="tx1"/>
                </a:solidFill>
              </a:rPr>
              <a:t> </a:t>
            </a:r>
            <a:r>
              <a:rPr lang="en-US" sz="3000" dirty="0" smtClean="0">
                <a:solidFill>
                  <a:schemeClr val="tx1"/>
                </a:solidFill>
              </a:rPr>
              <a:t>The big idea of Unit 2</a:t>
            </a:r>
          </a:p>
          <a:p>
            <a:pPr lvl="1" algn="l">
              <a:buFont typeface="Arial" pitchFamily="34" charset="0"/>
              <a:buChar char="•"/>
            </a:pPr>
            <a:r>
              <a:rPr lang="en-US" sz="3000" dirty="0">
                <a:solidFill>
                  <a:schemeClr val="tx1"/>
                </a:solidFill>
              </a:rPr>
              <a:t> </a:t>
            </a:r>
            <a:r>
              <a:rPr lang="en-US" sz="3000" dirty="0" smtClean="0">
                <a:solidFill>
                  <a:schemeClr val="tx1"/>
                </a:solidFill>
              </a:rPr>
              <a:t>Update on the work of the 2013 Resource Revision Team </a:t>
            </a:r>
          </a:p>
          <a:p>
            <a:pPr lvl="1" algn="l">
              <a:buFont typeface="Arial" pitchFamily="34" charset="0"/>
              <a:buChar char="•"/>
            </a:pPr>
            <a:r>
              <a:rPr lang="en-US" sz="3000" dirty="0" smtClean="0">
                <a:solidFill>
                  <a:schemeClr val="tx1"/>
                </a:solidFill>
              </a:rPr>
              <a:t> Incorporating SMPs into quadratic functions</a:t>
            </a:r>
            <a:r>
              <a:rPr lang="en-US" sz="2600" dirty="0" smtClean="0">
                <a:solidFill>
                  <a:schemeClr val="tx1"/>
                </a:solidFill>
              </a:rPr>
              <a:t> </a:t>
            </a:r>
          </a:p>
          <a:p>
            <a:pPr lvl="1" algn="l">
              <a:buFont typeface="Arial" pitchFamily="34" charset="0"/>
              <a:buChar char="•"/>
            </a:pPr>
            <a:r>
              <a:rPr lang="en-US" sz="3000" dirty="0" smtClean="0">
                <a:solidFill>
                  <a:schemeClr val="tx1"/>
                </a:solidFill>
              </a:rPr>
              <a:t> Resources</a:t>
            </a:r>
          </a:p>
          <a:p>
            <a:pPr lvl="1" algn="l"/>
            <a:endParaRPr lang="en-US" sz="24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Welcome!</a:t>
            </a:r>
            <a:endParaRPr lang="en-US" dirty="0">
              <a:latin typeface="Arial Narrow" pitchFamily="34"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10100" y="3124200"/>
            <a:ext cx="4000500" cy="2667000"/>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36249346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295400"/>
            <a:ext cx="7288215" cy="4153606"/>
          </a:xfrm>
          <a:prstGeom prst="rect">
            <a:avLst/>
          </a:prstGeom>
          <a:noFill/>
          <a:scene3d>
            <a:camera prst="orthographicFront"/>
            <a:lightRig rig="threePt" dir="t"/>
          </a:scene3d>
          <a:sp3d>
            <a:bevelT w="165100" prst="coolSlant"/>
          </a:sp3d>
          <a:extLst>
            <a:ext uri="{909E8E84-426E-40DD-AFC4-6F175D3DCCD1}">
              <a14:hiddenFill xmlns:a14="http://schemas.microsoft.com/office/drawing/2010/main">
                <a:solidFill>
                  <a:srgbClr val="FFFFFF"/>
                </a:solidFill>
              </a14:hiddenFill>
            </a:ext>
          </a:extLst>
        </p:spPr>
      </p:pic>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ctrTitle"/>
          </p:nvPr>
        </p:nvSpPr>
        <p:spPr>
          <a:xfrm>
            <a:off x="457200" y="228601"/>
            <a:ext cx="82296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2013 AG Resource Revision Team</a:t>
            </a:r>
            <a:endParaRPr lang="en-US" dirty="0">
              <a:latin typeface="Arial Narrow" pitchFamily="34" charset="0"/>
            </a:endParaRPr>
          </a:p>
        </p:txBody>
      </p:sp>
    </p:spTree>
    <p:extLst>
      <p:ext uri="{BB962C8B-B14F-4D97-AF65-F5344CB8AC3E}">
        <p14:creationId xmlns:p14="http://schemas.microsoft.com/office/powerpoint/2010/main" val="1507732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3699804"/>
            <a:ext cx="8305800" cy="1786596"/>
          </a:xfrm>
        </p:spPr>
        <p:txBody>
          <a:bodyPr>
            <a:noAutofit/>
          </a:bodyPr>
          <a:lstStyle/>
          <a:p>
            <a:r>
              <a:rPr lang="en-US" sz="2400" dirty="0" smtClean="0"/>
              <a:t>Tamaiko Chappell- Lanier HS, Gwinnett County</a:t>
            </a:r>
          </a:p>
          <a:p>
            <a:r>
              <a:rPr lang="en-US" sz="2400" dirty="0" smtClean="0"/>
              <a:t>Joseph League- Harrison HS, Cobb County</a:t>
            </a:r>
          </a:p>
          <a:p>
            <a:r>
              <a:rPr lang="en-US" sz="2400" dirty="0" smtClean="0"/>
              <a:t>Marilyn Munford- Sandy Creek HS, Fayette County</a:t>
            </a:r>
          </a:p>
          <a:p>
            <a:r>
              <a:rPr lang="en-US" sz="2400" dirty="0" smtClean="0"/>
              <a:t>Sheila Sumner- Early County HS, Early County</a:t>
            </a:r>
            <a:endParaRPr lang="en-US" sz="2400" dirty="0"/>
          </a:p>
        </p:txBody>
      </p:sp>
      <p:sp>
        <p:nvSpPr>
          <p:cNvPr id="2" name="Title 1"/>
          <p:cNvSpPr>
            <a:spLocks noGrp="1"/>
          </p:cNvSpPr>
          <p:nvPr>
            <p:ph type="ctrTitle"/>
          </p:nvPr>
        </p:nvSpPr>
        <p:spPr>
          <a:xfrm>
            <a:off x="533400" y="304800"/>
            <a:ext cx="8229600" cy="2457450"/>
          </a:xfrm>
        </p:spPr>
        <p:txBody>
          <a:bodyPr/>
          <a:lstStyle/>
          <a:p>
            <a:r>
              <a:rPr lang="en-US" dirty="0" smtClean="0"/>
              <a:t>Analytic Geometry Resource Revision Team</a:t>
            </a:r>
            <a:endParaRPr lang="en-US" dirty="0"/>
          </a:p>
        </p:txBody>
      </p:sp>
    </p:spTree>
    <p:extLst>
      <p:ext uri="{BB962C8B-B14F-4D97-AF65-F5344CB8AC3E}">
        <p14:creationId xmlns:p14="http://schemas.microsoft.com/office/powerpoint/2010/main" val="3136741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C</a:t>
            </a:r>
            <a:r>
              <a:rPr lang="en-US" dirty="0" smtClean="0"/>
              <a:t>ontent domains/standards are hyperlinked to High School Flipbooks.</a:t>
            </a:r>
          </a:p>
          <a:p>
            <a:r>
              <a:rPr lang="en-US" dirty="0" smtClean="0"/>
              <a:t>A description of the types of tasks included in each unit is provided. </a:t>
            </a:r>
          </a:p>
          <a:p>
            <a:r>
              <a:rPr lang="en-US" dirty="0" smtClean="0"/>
              <a:t>Detailed information is provided on Formative Assessment Lessons, which are now incorporated in each unit.</a:t>
            </a:r>
          </a:p>
          <a:p>
            <a:r>
              <a:rPr lang="en-US" dirty="0" smtClean="0"/>
              <a:t>Internet resources,  as well as instructional support and assessment resources are also provided.</a:t>
            </a:r>
            <a:endParaRPr lang="en-US" dirty="0"/>
          </a:p>
        </p:txBody>
      </p:sp>
      <p:sp>
        <p:nvSpPr>
          <p:cNvPr id="3" name="Title 2"/>
          <p:cNvSpPr>
            <a:spLocks noGrp="1"/>
          </p:cNvSpPr>
          <p:nvPr>
            <p:ph type="title"/>
          </p:nvPr>
        </p:nvSpPr>
        <p:spPr/>
        <p:txBody>
          <a:bodyPr>
            <a:normAutofit fontScale="90000"/>
          </a:bodyPr>
          <a:lstStyle/>
          <a:p>
            <a:r>
              <a:rPr lang="en-US" dirty="0" smtClean="0"/>
              <a:t>New &amp; Improved! </a:t>
            </a:r>
            <a:br>
              <a:rPr lang="en-US" dirty="0" smtClean="0"/>
            </a:br>
            <a:r>
              <a:rPr lang="en-US" dirty="0" smtClean="0"/>
              <a:t>Comprehensive Course Overview</a:t>
            </a:r>
            <a:endParaRPr lang="en-US" dirty="0"/>
          </a:p>
        </p:txBody>
      </p:sp>
    </p:spTree>
    <p:extLst>
      <p:ext uri="{BB962C8B-B14F-4D97-AF65-F5344CB8AC3E}">
        <p14:creationId xmlns:p14="http://schemas.microsoft.com/office/powerpoint/2010/main" val="2388638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5029200"/>
          </a:xfrm>
        </p:spPr>
        <p:txBody>
          <a:bodyPr/>
          <a:lstStyle/>
          <a:p>
            <a:r>
              <a:rPr lang="en-US" dirty="0" smtClean="0"/>
              <a:t>Units restructured to include FAL’s and CTE Tasks</a:t>
            </a:r>
          </a:p>
          <a:p>
            <a:r>
              <a:rPr lang="en-US" dirty="0" smtClean="0"/>
              <a:t>A variety of tasks are included</a:t>
            </a:r>
          </a:p>
          <a:p>
            <a:r>
              <a:rPr lang="en-US" dirty="0" smtClean="0"/>
              <a:t>Specific standards of mathematical practice are designated to each task</a:t>
            </a:r>
            <a:endParaRPr lang="en-US" dirty="0"/>
          </a:p>
        </p:txBody>
      </p:sp>
      <p:sp>
        <p:nvSpPr>
          <p:cNvPr id="3" name="Title 2"/>
          <p:cNvSpPr>
            <a:spLocks noGrp="1"/>
          </p:cNvSpPr>
          <p:nvPr>
            <p:ph type="title"/>
          </p:nvPr>
        </p:nvSpPr>
        <p:spPr/>
        <p:txBody>
          <a:bodyPr/>
          <a:lstStyle/>
          <a:p>
            <a:r>
              <a:rPr lang="en-US" dirty="0" smtClean="0"/>
              <a:t>The “New” Frameworks…	</a:t>
            </a:r>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3733799"/>
            <a:ext cx="4913519" cy="2805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4670269"/>
      </p:ext>
    </p:extLst>
  </p:cSld>
  <p:clrMapOvr>
    <a:masterClrMapping/>
  </p:clrMapOvr>
</p:sld>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9.13.11 Mathematics Curriculum Supervisors Update Webinar</Template>
  <TotalTime>8635</TotalTime>
  <Words>2680</Words>
  <Application>Microsoft Office PowerPoint</Application>
  <PresentationFormat>On-screen Show (4:3)</PresentationFormat>
  <Paragraphs>417</Paragraphs>
  <Slides>44</Slides>
  <Notes>44</Notes>
  <HiddenSlides>0</HiddenSlides>
  <MMClips>0</MMClips>
  <ScaleCrop>false</ScaleCrop>
  <HeadingPairs>
    <vt:vector size="4" baseType="variant">
      <vt:variant>
        <vt:lpstr>Theme</vt:lpstr>
      </vt:variant>
      <vt:variant>
        <vt:i4>2</vt:i4>
      </vt:variant>
      <vt:variant>
        <vt:lpstr>Slide Titles</vt:lpstr>
      </vt:variant>
      <vt:variant>
        <vt:i4>44</vt:i4>
      </vt:variant>
    </vt:vector>
  </HeadingPairs>
  <TitlesOfParts>
    <vt:vector size="46" baseType="lpstr">
      <vt:lpstr>~0980123</vt:lpstr>
      <vt:lpstr>Paper</vt:lpstr>
      <vt:lpstr>CCGPS Mathematics Unit-by-Unit Grade Level Webinar Accelerated Analytic Geometry B/Advanced Algebra Unit 2: Quadratic Function July 31, 2013</vt:lpstr>
      <vt:lpstr>CCGPS Mathematics Unit-by-Unit Grade Level Webinar Accelerated Analytic Geometry B/Advanced Algebra Unit 2: Quadratic Functions July 31, 2013</vt:lpstr>
      <vt:lpstr>Expectations and clearing up confusion</vt:lpstr>
      <vt:lpstr>What is a Wiki?</vt:lpstr>
      <vt:lpstr>Welcome!</vt:lpstr>
      <vt:lpstr>2013 AG Resource Revision Team</vt:lpstr>
      <vt:lpstr>Analytic Geometry Resource Revision Team</vt:lpstr>
      <vt:lpstr>New &amp; Improved!  Comprehensive Course Overview</vt:lpstr>
      <vt:lpstr>The “New” Frameworks… </vt:lpstr>
      <vt:lpstr>Questions?</vt:lpstr>
      <vt:lpstr>Feedback</vt:lpstr>
      <vt:lpstr>Parent  Communication</vt:lpstr>
      <vt:lpstr>Parent  Communication</vt:lpstr>
      <vt:lpstr>Parent  Communication</vt:lpstr>
      <vt:lpstr>Wiki/Email Questions</vt:lpstr>
      <vt:lpstr>Wiki/Email Questions</vt:lpstr>
      <vt:lpstr>Activate your Brain </vt:lpstr>
      <vt:lpstr>Activate your Brain </vt:lpstr>
      <vt:lpstr>What’s the big idea?</vt:lpstr>
      <vt:lpstr>What’s the big idea?</vt:lpstr>
      <vt:lpstr>What’s the big idea?</vt:lpstr>
      <vt:lpstr>Coherence and Focus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Activate your Brain </vt:lpstr>
      <vt:lpstr>Activate your Brain </vt:lpstr>
      <vt:lpstr>Assessment</vt:lpstr>
      <vt:lpstr>Assessment</vt:lpstr>
      <vt:lpstr>Assessment</vt:lpstr>
      <vt:lpstr>Resource List</vt:lpstr>
      <vt:lpstr>Resources</vt:lpstr>
      <vt:lpstr>Resources</vt:lpstr>
      <vt:lpstr>Resources</vt:lpstr>
      <vt:lpstr>Resources</vt:lpstr>
      <vt:lpstr>Thank You!  Please visit http://ccgpsmathematics9-12.wikispaces.com/  to share your feedback, ask questions, and share your ideas and resources! Please visit https://www.georgiastandards.org/Common-Core/Pages/Math.aspx to join the 9-12 Mathematics email listserve. Follow us on Twitter  @GaDOEMath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c:title>
  <dc:creator>James Pratt</dc:creator>
  <cp:lastModifiedBy>GaDOE</cp:lastModifiedBy>
  <cp:revision>826</cp:revision>
  <dcterms:created xsi:type="dcterms:W3CDTF">2012-04-02T19:02:51Z</dcterms:created>
  <dcterms:modified xsi:type="dcterms:W3CDTF">2013-07-30T20:09:33Z</dcterms:modified>
</cp:coreProperties>
</file>